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Black"/>
      <p:bold r:id="rId14"/>
      <p:boldItalic r:id="rId15"/>
    </p:embeddedFont>
    <p:embeddedFont>
      <p:font typeface="Roboto"/>
      <p:regular r:id="rId16"/>
      <p:bold r:id="rId17"/>
      <p:italic r:id="rId18"/>
      <p:boldItalic r:id="rId19"/>
    </p:embeddedFont>
    <p:embeddedFont>
      <p:font typeface="Space Grotesk Light"/>
      <p:regular r:id="rId20"/>
      <p:bold r:id="rId21"/>
    </p:embeddedFont>
    <p:embeddedFont>
      <p:font typeface="Space Grotesk SemiBold"/>
      <p:regular r:id="rId22"/>
      <p:bold r:id="rId23"/>
    </p:embeddedFont>
    <p:embeddedFont>
      <p:font typeface="Space Grotesk"/>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aceGroteskLight-regular.fntdata"/><Relationship Id="rId22" Type="http://schemas.openxmlformats.org/officeDocument/2006/relationships/font" Target="fonts/SpaceGroteskSemiBold-regular.fntdata"/><Relationship Id="rId21" Type="http://schemas.openxmlformats.org/officeDocument/2006/relationships/font" Target="fonts/SpaceGroteskLight-bold.fntdata"/><Relationship Id="rId24" Type="http://schemas.openxmlformats.org/officeDocument/2006/relationships/font" Target="fonts/SpaceGrotesk-regular.fntdata"/><Relationship Id="rId23" Type="http://schemas.openxmlformats.org/officeDocument/2006/relationships/font" Target="fonts/SpaceGrotesk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SpaceGrotes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lack-boldItalic.fntdata"/><Relationship Id="rId14" Type="http://schemas.openxmlformats.org/officeDocument/2006/relationships/font" Target="fonts/RobotoBlack-bold.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9673afb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9673afb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9673afbd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9673afbd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3C4043"/>
                </a:solidFill>
              </a:rPr>
              <a:t>WHO ARE WE?</a:t>
            </a:r>
            <a:endParaRPr u="sng">
              <a:solidFill>
                <a:srgbClr val="3C4043"/>
              </a:solidFill>
            </a:endParaRPr>
          </a:p>
          <a:p>
            <a:pPr indent="0" lvl="0" marL="0" rtl="0" algn="l">
              <a:spcBef>
                <a:spcPts val="0"/>
              </a:spcBef>
              <a:spcAft>
                <a:spcPts val="0"/>
              </a:spcAft>
              <a:buNone/>
            </a:pPr>
            <a:r>
              <a:rPr lang="en">
                <a:solidFill>
                  <a:srgbClr val="3C4043"/>
                </a:solidFill>
              </a:rPr>
              <a:t>Introduce Peter &amp; Clyde followed by IADT &amp; PDL</a:t>
            </a:r>
            <a:endParaRPr>
              <a:solidFill>
                <a:srgbClr val="3C4043"/>
              </a:solidFill>
            </a:endParaRPr>
          </a:p>
          <a:p>
            <a:pPr indent="0" lvl="0" marL="0" rtl="0" algn="l">
              <a:lnSpc>
                <a:spcPct val="115000"/>
              </a:lnSpc>
              <a:spcBef>
                <a:spcPts val="0"/>
              </a:spcBef>
              <a:spcAft>
                <a:spcPts val="0"/>
              </a:spcAft>
              <a:buNone/>
            </a:pPr>
            <a:r>
              <a:rPr b="1" lang="en">
                <a:solidFill>
                  <a:srgbClr val="3C4043"/>
                </a:solidFill>
                <a:highlight>
                  <a:srgbClr val="FFFFFF"/>
                </a:highlight>
                <a:latin typeface="Roboto"/>
                <a:ea typeface="Roboto"/>
                <a:cs typeface="Roboto"/>
                <a:sym typeface="Roboto"/>
              </a:rPr>
              <a:t>IADT </a:t>
            </a:r>
            <a:r>
              <a:rPr lang="en">
                <a:solidFill>
                  <a:srgbClr val="3C4043"/>
                </a:solidFill>
                <a:highlight>
                  <a:srgbClr val="FFFFFF"/>
                </a:highlight>
                <a:latin typeface="Roboto"/>
                <a:ea typeface="Roboto"/>
                <a:cs typeface="Roboto"/>
                <a:sym typeface="Roboto"/>
              </a:rPr>
              <a:t>is a leader in higher education with a specialist focus on the development of future makers, shapers, technologists, thinkers, storytellers and creators who lead and innovate in a changing digital world.</a:t>
            </a:r>
            <a:endParaRPr>
              <a:solidFill>
                <a:srgbClr val="3C4043"/>
              </a:solidFill>
              <a:highlight>
                <a:srgbClr val="FFFFFF"/>
              </a:highlight>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lang="en">
                <a:solidFill>
                  <a:srgbClr val="3C4043"/>
                </a:solidFill>
                <a:highlight>
                  <a:srgbClr val="FFFFFF"/>
                </a:highlight>
                <a:latin typeface="Roboto"/>
                <a:ea typeface="Roboto"/>
                <a:cs typeface="Roboto"/>
                <a:sym typeface="Roboto"/>
              </a:rPr>
              <a:t>The </a:t>
            </a:r>
            <a:r>
              <a:rPr b="1" lang="en">
                <a:solidFill>
                  <a:srgbClr val="3C4043"/>
                </a:solidFill>
                <a:highlight>
                  <a:srgbClr val="FFFFFF"/>
                </a:highlight>
                <a:latin typeface="Roboto"/>
                <a:ea typeface="Roboto"/>
                <a:cs typeface="Roboto"/>
                <a:sym typeface="Roboto"/>
              </a:rPr>
              <a:t>Public Design Lab (PDL)</a:t>
            </a:r>
            <a:r>
              <a:rPr lang="en">
                <a:solidFill>
                  <a:srgbClr val="3C4043"/>
                </a:solidFill>
                <a:highlight>
                  <a:srgbClr val="FFFFFF"/>
                </a:highlight>
                <a:latin typeface="Roboto"/>
                <a:ea typeface="Roboto"/>
                <a:cs typeface="Roboto"/>
                <a:sym typeface="Roboto"/>
              </a:rPr>
              <a:t> drives a vision for IADT to collaborate and consult with industry, government and civic partners, and to develop advanced research with positive social and environmental impact. These collaborations will innovate, drive policy development and produce socially engaged graduates with the skills and experience required to contribute to economic, social and cultural development in ethical and ecologically sustainable ways.</a:t>
            </a:r>
            <a:endParaRPr>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9673afbd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9673afbd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SLIDE TO OUTLINE THE PROBLEM &amp; BACKGROUND LEADING TO THE DEVELOPMENT OF </a:t>
            </a:r>
            <a:r>
              <a:rPr lang="en" sz="1400">
                <a:solidFill>
                  <a:srgbClr val="222222"/>
                </a:solidFill>
                <a:highlight>
                  <a:srgbClr val="FFFFFF"/>
                </a:highlight>
              </a:rPr>
              <a:t>2?4&gt;</a:t>
            </a:r>
            <a:endParaRPr sz="1400">
              <a:solidFill>
                <a:srgbClr val="222222"/>
              </a:solidFill>
              <a:highlight>
                <a:srgbClr val="FFFFFF"/>
              </a:highlight>
            </a:endParaRPr>
          </a:p>
          <a:p>
            <a:pPr indent="0" lvl="0" marL="0" rtl="0" algn="l">
              <a:spcBef>
                <a:spcPts val="0"/>
              </a:spcBef>
              <a:spcAft>
                <a:spcPts val="0"/>
              </a:spcAft>
              <a:buNone/>
            </a:pPr>
            <a:r>
              <a:t/>
            </a:r>
            <a:endParaRPr sz="1400">
              <a:solidFill>
                <a:srgbClr val="222222"/>
              </a:solidFill>
              <a:highlight>
                <a:srgbClr val="FFFFFF"/>
              </a:highlight>
            </a:endParaRPr>
          </a:p>
          <a:p>
            <a:pPr indent="0" lvl="0" marL="0" rtl="0" algn="l">
              <a:spcBef>
                <a:spcPts val="0"/>
              </a:spcBef>
              <a:spcAft>
                <a:spcPts val="0"/>
              </a:spcAft>
              <a:buNone/>
            </a:pPr>
            <a:r>
              <a:rPr lang="en" sz="1400">
                <a:solidFill>
                  <a:srgbClr val="222222"/>
                </a:solidFill>
                <a:highlight>
                  <a:srgbClr val="FFFFFF"/>
                </a:highlight>
              </a:rPr>
              <a:t>It’s about thinking</a:t>
            </a:r>
            <a:endParaRPr sz="1400">
              <a:solidFill>
                <a:srgbClr val="2222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9673afbd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9673afbd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50">
                <a:solidFill>
                  <a:srgbClr val="3C4043"/>
                </a:solidFill>
                <a:highlight>
                  <a:srgbClr val="FFFFFF"/>
                </a:highlight>
                <a:latin typeface="Roboto"/>
                <a:ea typeface="Roboto"/>
                <a:cs typeface="Roboto"/>
                <a:sym typeface="Roboto"/>
              </a:rPr>
              <a:t>CONTEXT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9673afbd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9673afbd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a:t>
            </a:r>
            <a:endParaRPr/>
          </a:p>
          <a:p>
            <a:pPr indent="0" lvl="0" marL="0" rtl="0" algn="l">
              <a:spcBef>
                <a:spcPts val="0"/>
              </a:spcBef>
              <a:spcAft>
                <a:spcPts val="0"/>
              </a:spcAft>
              <a:buClr>
                <a:schemeClr val="dk1"/>
              </a:buClr>
              <a:buSzPts val="1100"/>
              <a:buFont typeface="Arial"/>
              <a:buNone/>
            </a:pPr>
            <a:r>
              <a:t/>
            </a:r>
            <a:endParaRPr b="1" sz="1050">
              <a:solidFill>
                <a:srgbClr val="3C404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3C404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1. 2?4&gt; studio: </a:t>
            </a:r>
            <a:r>
              <a:rPr lang="en" sz="1050">
                <a:solidFill>
                  <a:srgbClr val="3C4043"/>
                </a:solidFill>
                <a:highlight>
                  <a:schemeClr val="lt1"/>
                </a:highlight>
                <a:latin typeface="Roboto"/>
                <a:ea typeface="Roboto"/>
                <a:cs typeface="Roboto"/>
                <a:sym typeface="Roboto"/>
              </a:rPr>
              <a:t>Y3 students</a:t>
            </a:r>
            <a:r>
              <a:rPr lang="en" sz="1050">
                <a:solidFill>
                  <a:srgbClr val="3C4043"/>
                </a:solidFill>
                <a:highlight>
                  <a:schemeClr val="lt1"/>
                </a:highlight>
                <a:latin typeface="Roboto"/>
                <a:ea typeface="Roboto"/>
                <a:cs typeface="Roboto"/>
                <a:sym typeface="Roboto"/>
              </a:rPr>
              <a:t> mandated to participate in Real world work experience can request to work in our wicked problem lab. Lab mimics professional workplace. Wicked Problems are from 2?4&gt; (problems of Data, Time and Thought) method and practice is design thinking led (Charrette Style) mixing inductive, deductive and abductive reasoning. The ethical framework/manifesto of the PDL is adhered to. Further the is opportunity within existing curriculum to conduct research it does not however offer the same depth in solution but does offer the opportunity to educate the core insights.</a:t>
            </a:r>
            <a:endParaRPr sz="1050">
              <a:solidFill>
                <a:srgbClr val="3C404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9673afbd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9673afbd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chemeClr val="lt1"/>
                </a:highlight>
                <a:latin typeface="Roboto"/>
                <a:ea typeface="Roboto"/>
                <a:cs typeface="Roboto"/>
                <a:sym typeface="Roboto"/>
              </a:rPr>
              <a:t>2. Visualisation, Mapping and thinking tools. We will develop visualisations of unconsidered data sets, map systems, create wikis etc and publish open source so that findings have pragmatic research value. Create thinking tools/methods to help foster a more deliberative democracy. </a:t>
            </a:r>
            <a:endParaRPr sz="1050">
              <a:solidFill>
                <a:srgbClr val="3C4043"/>
              </a:solidFill>
              <a:highlight>
                <a:schemeClr val="lt1"/>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chemeClr val="lt1"/>
                </a:highlight>
                <a:latin typeface="Roboto"/>
                <a:ea typeface="Roboto"/>
                <a:cs typeface="Roboto"/>
                <a:sym typeface="Roboto"/>
              </a:rPr>
              <a:t>3. Outreach -</a:t>
            </a:r>
            <a:endParaRPr sz="1050">
              <a:solidFill>
                <a:srgbClr val="3C4043"/>
              </a:solidFill>
              <a:highlight>
                <a:schemeClr val="lt1"/>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chemeClr val="lt1"/>
                </a:highlight>
                <a:latin typeface="Roboto"/>
                <a:ea typeface="Roboto"/>
                <a:cs typeface="Roboto"/>
                <a:sym typeface="Roboto"/>
              </a:rPr>
              <a:t>Podcasts, talks, conferences and workshops in non academic spaces. For proliferation of concept and building momentum</a:t>
            </a:r>
            <a:endParaRPr>
              <a:solidFill>
                <a:schemeClr val="dk1"/>
              </a:solidFill>
            </a:endParaRPr>
          </a:p>
          <a:p>
            <a:pPr indent="0" lvl="0" marL="0" rtl="0" algn="l">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Should there be a movement toward more progressive practices in governance (eg expanded use of citizens assemblies, Media regulation etc) we would be available to assist in developing these practices subject to funding and ethical alignment. In the absence of governance developing strategies we would work independently on same through 3rd level  modules our through the proposed studio communicating the ideas through our channels to the public and lobbying gov for adoption etc.</a:t>
            </a:r>
            <a:endParaRPr sz="1050">
              <a:solidFill>
                <a:srgbClr val="3C404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I have no yet contemplated corporate partnerships though I see opportunity for recruitment of participants (who feel unfulfilled at the work) and recognise the potential value or working with Corporate responsibility officers.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9673afbd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9673afbd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Outcomes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9673afbd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9673afbd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4.jpg"/><Relationship Id="rId6" Type="http://schemas.openxmlformats.org/officeDocument/2006/relationships/image" Target="../media/image9.jpg"/><Relationship Id="rId7" Type="http://schemas.openxmlformats.org/officeDocument/2006/relationships/image" Target="../media/image7.jp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0" y="4782600"/>
            <a:ext cx="4229100" cy="360900"/>
          </a:xfrm>
          <a:prstGeom prst="rect">
            <a:avLst/>
          </a:prstGeom>
          <a:noFill/>
          <a:ln>
            <a:noFill/>
          </a:ln>
        </p:spPr>
        <p:txBody>
          <a:bodyPr anchorCtr="0" anchor="t" bIns="144000" lIns="198000" spcFirstLastPara="1" rIns="91425" wrap="square" tIns="91425">
            <a:spAutoFit/>
          </a:bodyPr>
          <a:lstStyle/>
          <a:p>
            <a:pPr indent="0" lvl="0" marL="0" rtl="0" algn="l">
              <a:spcBef>
                <a:spcPts val="0"/>
              </a:spcBef>
              <a:spcAft>
                <a:spcPts val="0"/>
              </a:spcAft>
              <a:buNone/>
            </a:pPr>
            <a:r>
              <a:rPr b="1" lang="en" sz="800">
                <a:solidFill>
                  <a:schemeClr val="lt1"/>
                </a:solidFill>
                <a:latin typeface="Space Grotesk"/>
                <a:ea typeface="Space Grotesk"/>
                <a:cs typeface="Space Grotesk"/>
                <a:sym typeface="Space Grotesk"/>
              </a:rPr>
              <a:t>2?4&gt;</a:t>
            </a:r>
            <a:r>
              <a:rPr lang="en" sz="800">
                <a:solidFill>
                  <a:schemeClr val="lt1"/>
                </a:solidFill>
                <a:latin typeface="Space Grotesk Light"/>
                <a:ea typeface="Space Grotesk Light"/>
                <a:cs typeface="Space Grotesk Light"/>
                <a:sym typeface="Space Grotesk Light"/>
              </a:rPr>
              <a:t> Concept Explainer Presentation</a:t>
            </a:r>
            <a:endParaRPr sz="800">
              <a:solidFill>
                <a:schemeClr val="lt1"/>
              </a:solidFill>
              <a:latin typeface="Space Grotesk Light"/>
              <a:ea typeface="Space Grotesk Light"/>
              <a:cs typeface="Space Grotesk Light"/>
              <a:sym typeface="Space Grotesk Light"/>
            </a:endParaRPr>
          </a:p>
        </p:txBody>
      </p:sp>
      <p:sp>
        <p:nvSpPr>
          <p:cNvPr id="56" name="Google Shape;56;p13"/>
          <p:cNvSpPr txBox="1"/>
          <p:nvPr/>
        </p:nvSpPr>
        <p:spPr>
          <a:xfrm>
            <a:off x="4792800" y="4782600"/>
            <a:ext cx="4351200" cy="360900"/>
          </a:xfrm>
          <a:prstGeom prst="rect">
            <a:avLst/>
          </a:prstGeom>
          <a:noFill/>
          <a:ln>
            <a:noFill/>
          </a:ln>
        </p:spPr>
        <p:txBody>
          <a:bodyPr anchorCtr="0" anchor="t" bIns="144000" lIns="72000" spcFirstLastPara="1" rIns="162000" wrap="square" tIns="91425">
            <a:spAutoFit/>
          </a:bodyPr>
          <a:lstStyle/>
          <a:p>
            <a:pPr indent="0" lvl="0" marL="0" rtl="0" algn="r">
              <a:spcBef>
                <a:spcPts val="0"/>
              </a:spcBef>
              <a:spcAft>
                <a:spcPts val="0"/>
              </a:spcAft>
              <a:buNone/>
            </a:pPr>
            <a:r>
              <a:rPr lang="en" sz="800">
                <a:solidFill>
                  <a:schemeClr val="lt1"/>
                </a:solidFill>
                <a:latin typeface="Space Grotesk SemiBold"/>
                <a:ea typeface="Space Grotesk SemiBold"/>
                <a:cs typeface="Space Grotesk SemiBold"/>
                <a:sym typeface="Space Grotesk SemiBold"/>
              </a:rPr>
              <a:t>Peter Evers</a:t>
            </a:r>
            <a:r>
              <a:rPr lang="en" sz="800">
                <a:solidFill>
                  <a:schemeClr val="lt1"/>
                </a:solidFill>
                <a:latin typeface="Space Grotesk Light"/>
                <a:ea typeface="Space Grotesk Light"/>
                <a:cs typeface="Space Grotesk Light"/>
                <a:sym typeface="Space Grotesk Light"/>
              </a:rPr>
              <a:t>   </a:t>
            </a:r>
            <a:r>
              <a:rPr lang="en" sz="800">
                <a:solidFill>
                  <a:schemeClr val="lt1"/>
                </a:solidFill>
                <a:latin typeface="Space Grotesk SemiBold"/>
                <a:ea typeface="Space Grotesk SemiBold"/>
                <a:cs typeface="Space Grotesk SemiBold"/>
                <a:sym typeface="Space Grotesk SemiBold"/>
              </a:rPr>
              <a:t>T:</a:t>
            </a:r>
            <a:r>
              <a:rPr lang="en" sz="800">
                <a:solidFill>
                  <a:schemeClr val="lt1"/>
                </a:solidFill>
                <a:latin typeface="Space Grotesk Light"/>
                <a:ea typeface="Space Grotesk Light"/>
                <a:cs typeface="Space Grotesk Light"/>
                <a:sym typeface="Space Grotesk Light"/>
              </a:rPr>
              <a:t> 00 353 86 8581 921    </a:t>
            </a:r>
            <a:r>
              <a:rPr lang="en" sz="800">
                <a:solidFill>
                  <a:schemeClr val="lt1"/>
                </a:solidFill>
                <a:latin typeface="Space Grotesk SemiBold"/>
                <a:ea typeface="Space Grotesk SemiBold"/>
                <a:cs typeface="Space Grotesk SemiBold"/>
                <a:sym typeface="Space Grotesk SemiBold"/>
              </a:rPr>
              <a:t>E:</a:t>
            </a:r>
            <a:r>
              <a:rPr lang="en" sz="800">
                <a:solidFill>
                  <a:schemeClr val="lt1"/>
                </a:solidFill>
                <a:latin typeface="Space Grotesk Light"/>
                <a:ea typeface="Space Grotesk Light"/>
                <a:cs typeface="Space Grotesk Light"/>
                <a:sym typeface="Space Grotesk Light"/>
              </a:rPr>
              <a:t> Peter.Evers@iadt.ie</a:t>
            </a:r>
            <a:endParaRPr sz="800">
              <a:solidFill>
                <a:schemeClr val="lt1"/>
              </a:solidFill>
            </a:endParaRPr>
          </a:p>
        </p:txBody>
      </p:sp>
      <p:pic>
        <p:nvPicPr>
          <p:cNvPr id="57" name="Google Shape;57;p13"/>
          <p:cNvPicPr preferRelativeResize="0"/>
          <p:nvPr/>
        </p:nvPicPr>
        <p:blipFill>
          <a:blip r:embed="rId3">
            <a:alphaModFix/>
          </a:blip>
          <a:stretch>
            <a:fillRect/>
          </a:stretch>
        </p:blipFill>
        <p:spPr>
          <a:xfrm>
            <a:off x="1895864" y="1706176"/>
            <a:ext cx="5492024" cy="1297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6009950" y="2785150"/>
            <a:ext cx="1508400" cy="1636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sz="950">
                <a:solidFill>
                  <a:srgbClr val="999999"/>
                </a:solidFill>
                <a:highlight>
                  <a:srgbClr val="FFFFFF"/>
                </a:highlight>
                <a:latin typeface="Roboto Black"/>
                <a:ea typeface="Roboto Black"/>
                <a:cs typeface="Roboto Black"/>
                <a:sym typeface="Roboto Black"/>
              </a:rPr>
              <a:t>Clyde Doyle</a:t>
            </a:r>
            <a:r>
              <a:rPr b="1" lang="en" sz="950">
                <a:solidFill>
                  <a:schemeClr val="dk1"/>
                </a:solidFill>
                <a:highlight>
                  <a:srgbClr val="FFFFFF"/>
                </a:highlight>
                <a:latin typeface="Roboto"/>
                <a:ea typeface="Roboto"/>
                <a:cs typeface="Roboto"/>
                <a:sym typeface="Roboto"/>
              </a:rPr>
              <a:t> </a:t>
            </a:r>
            <a:endParaRPr b="1" sz="950">
              <a:solidFill>
                <a:schemeClr val="dk1"/>
              </a:solidFill>
              <a:highlight>
                <a:srgbClr val="FFFFFF"/>
              </a:highlight>
              <a:latin typeface="Roboto"/>
              <a:ea typeface="Roboto"/>
              <a:cs typeface="Roboto"/>
              <a:sym typeface="Roboto"/>
            </a:endParaRPr>
          </a:p>
          <a:p>
            <a:pPr indent="0" lvl="0" marL="0" rtl="0" algn="l">
              <a:spcBef>
                <a:spcPts val="1200"/>
              </a:spcBef>
              <a:spcAft>
                <a:spcPts val="1200"/>
              </a:spcAft>
              <a:buNone/>
            </a:pPr>
            <a:r>
              <a:rPr lang="en" sz="850">
                <a:solidFill>
                  <a:schemeClr val="dk1"/>
                </a:solidFill>
                <a:highlight>
                  <a:srgbClr val="FFFFFF"/>
                </a:highlight>
                <a:latin typeface="Space Grotesk Light"/>
                <a:ea typeface="Space Grotesk Light"/>
                <a:cs typeface="Space Grotesk Light"/>
                <a:sym typeface="Space Grotesk Light"/>
              </a:rPr>
              <a:t>Clyde Doyle is a researcher, educator and designer. Chair of MA in Design for Change at IADT. Researcher at PDL, 2?4&gt; </a:t>
            </a:r>
            <a:endParaRPr sz="850">
              <a:solidFill>
                <a:schemeClr val="dk1"/>
              </a:solidFill>
              <a:highlight>
                <a:srgbClr val="FFFFFF"/>
              </a:highlight>
              <a:latin typeface="Space Grotesk Light"/>
              <a:ea typeface="Space Grotesk Light"/>
              <a:cs typeface="Space Grotesk Light"/>
              <a:sym typeface="Space Grotesk Light"/>
            </a:endParaRPr>
          </a:p>
        </p:txBody>
      </p:sp>
      <p:sp>
        <p:nvSpPr>
          <p:cNvPr id="63" name="Google Shape;63;p14"/>
          <p:cNvSpPr txBox="1"/>
          <p:nvPr/>
        </p:nvSpPr>
        <p:spPr>
          <a:xfrm>
            <a:off x="3133525" y="2785150"/>
            <a:ext cx="1567200" cy="904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950">
                <a:solidFill>
                  <a:srgbClr val="999999"/>
                </a:solidFill>
                <a:highlight>
                  <a:schemeClr val="lt1"/>
                </a:highlight>
                <a:latin typeface="Roboto Black"/>
                <a:ea typeface="Roboto Black"/>
                <a:cs typeface="Roboto Black"/>
                <a:sym typeface="Roboto Black"/>
              </a:rPr>
              <a:t>Peter Evers</a:t>
            </a:r>
            <a:endParaRPr sz="950">
              <a:solidFill>
                <a:srgbClr val="999999"/>
              </a:solidFill>
              <a:highlight>
                <a:schemeClr val="lt1"/>
              </a:highlight>
              <a:latin typeface="Roboto Black"/>
              <a:ea typeface="Roboto Black"/>
              <a:cs typeface="Roboto Black"/>
              <a:sym typeface="Roboto Black"/>
            </a:endParaRPr>
          </a:p>
          <a:p>
            <a:pPr indent="0" lvl="0" marL="0" rtl="0" algn="l">
              <a:lnSpc>
                <a:spcPct val="115000"/>
              </a:lnSpc>
              <a:spcBef>
                <a:spcPts val="1200"/>
              </a:spcBef>
              <a:spcAft>
                <a:spcPts val="1200"/>
              </a:spcAft>
              <a:buNone/>
            </a:pPr>
            <a:r>
              <a:rPr lang="en" sz="850">
                <a:solidFill>
                  <a:schemeClr val="dk1"/>
                </a:solidFill>
                <a:highlight>
                  <a:schemeClr val="lt1"/>
                </a:highlight>
                <a:latin typeface="Space Grotesk Light"/>
                <a:ea typeface="Space Grotesk Light"/>
                <a:cs typeface="Space Grotesk Light"/>
                <a:sym typeface="Space Grotesk Light"/>
              </a:rPr>
              <a:t>Peter Evers is visual artist, researcher and educator at IADT. He is also a researcher </a:t>
            </a:r>
            <a:br>
              <a:rPr lang="en" sz="850">
                <a:solidFill>
                  <a:schemeClr val="dk1"/>
                </a:solidFill>
                <a:highlight>
                  <a:schemeClr val="lt1"/>
                </a:highlight>
                <a:latin typeface="Space Grotesk Light"/>
                <a:ea typeface="Space Grotesk Light"/>
                <a:cs typeface="Space Grotesk Light"/>
                <a:sym typeface="Space Grotesk Light"/>
              </a:rPr>
            </a:br>
            <a:r>
              <a:rPr lang="en" sz="850">
                <a:solidFill>
                  <a:schemeClr val="dk1"/>
                </a:solidFill>
                <a:highlight>
                  <a:schemeClr val="lt1"/>
                </a:highlight>
                <a:latin typeface="Space Grotesk Light"/>
                <a:ea typeface="Space Grotesk Light"/>
                <a:cs typeface="Space Grotesk Light"/>
                <a:sym typeface="Space Grotesk Light"/>
              </a:rPr>
              <a:t>at PDL, 2?4&gt;.</a:t>
            </a:r>
            <a:endParaRPr sz="850">
              <a:solidFill>
                <a:schemeClr val="dk1"/>
              </a:solidFill>
              <a:latin typeface="Space Grotesk Light"/>
              <a:ea typeface="Space Grotesk Light"/>
              <a:cs typeface="Space Grotesk Light"/>
              <a:sym typeface="Space Grotesk Light"/>
            </a:endParaRPr>
          </a:p>
        </p:txBody>
      </p:sp>
      <p:pic>
        <p:nvPicPr>
          <p:cNvPr id="64" name="Google Shape;64;p14"/>
          <p:cNvPicPr preferRelativeResize="0"/>
          <p:nvPr/>
        </p:nvPicPr>
        <p:blipFill>
          <a:blip r:embed="rId3">
            <a:alphaModFix/>
          </a:blip>
          <a:stretch>
            <a:fillRect/>
          </a:stretch>
        </p:blipFill>
        <p:spPr>
          <a:xfrm>
            <a:off x="3133575" y="4312875"/>
            <a:ext cx="930427" cy="578349"/>
          </a:xfrm>
          <a:prstGeom prst="rect">
            <a:avLst/>
          </a:prstGeom>
          <a:noFill/>
          <a:ln>
            <a:noFill/>
          </a:ln>
        </p:spPr>
      </p:pic>
      <p:pic>
        <p:nvPicPr>
          <p:cNvPr id="65" name="Google Shape;65;p14"/>
          <p:cNvPicPr preferRelativeResize="0"/>
          <p:nvPr/>
        </p:nvPicPr>
        <p:blipFill rotWithShape="1">
          <a:blip r:embed="rId4">
            <a:alphaModFix/>
          </a:blip>
          <a:srcRect b="0" l="24343" r="8998" t="0"/>
          <a:stretch/>
        </p:blipFill>
        <p:spPr>
          <a:xfrm>
            <a:off x="6010050" y="384425"/>
            <a:ext cx="1508400" cy="2262825"/>
          </a:xfrm>
          <a:prstGeom prst="rect">
            <a:avLst/>
          </a:prstGeom>
          <a:noFill/>
          <a:ln>
            <a:noFill/>
          </a:ln>
        </p:spPr>
      </p:pic>
      <p:pic>
        <p:nvPicPr>
          <p:cNvPr id="66" name="Google Shape;66;p14"/>
          <p:cNvPicPr preferRelativeResize="0"/>
          <p:nvPr/>
        </p:nvPicPr>
        <p:blipFill rotWithShape="1">
          <a:blip r:embed="rId5">
            <a:alphaModFix/>
          </a:blip>
          <a:srcRect b="15479" l="5056" r="23417" t="23552"/>
          <a:stretch/>
        </p:blipFill>
        <p:spPr>
          <a:xfrm>
            <a:off x="0" y="0"/>
            <a:ext cx="2262801" cy="2571750"/>
          </a:xfrm>
          <a:prstGeom prst="rect">
            <a:avLst/>
          </a:prstGeom>
          <a:noFill/>
          <a:ln>
            <a:noFill/>
          </a:ln>
        </p:spPr>
      </p:pic>
      <p:pic>
        <p:nvPicPr>
          <p:cNvPr id="67" name="Google Shape;67;p14"/>
          <p:cNvPicPr preferRelativeResize="0"/>
          <p:nvPr/>
        </p:nvPicPr>
        <p:blipFill rotWithShape="1">
          <a:blip r:embed="rId6">
            <a:alphaModFix/>
          </a:blip>
          <a:srcRect b="13639" l="0" r="17197" t="23648"/>
          <a:stretch/>
        </p:blipFill>
        <p:spPr>
          <a:xfrm>
            <a:off x="0" y="2571750"/>
            <a:ext cx="2262900" cy="2571750"/>
          </a:xfrm>
          <a:prstGeom prst="rect">
            <a:avLst/>
          </a:prstGeom>
          <a:noFill/>
          <a:ln>
            <a:noFill/>
          </a:ln>
        </p:spPr>
      </p:pic>
      <p:pic>
        <p:nvPicPr>
          <p:cNvPr id="68" name="Google Shape;68;p14"/>
          <p:cNvPicPr preferRelativeResize="0"/>
          <p:nvPr/>
        </p:nvPicPr>
        <p:blipFill rotWithShape="1">
          <a:blip r:embed="rId7">
            <a:alphaModFix/>
          </a:blip>
          <a:srcRect b="884" l="874" r="874" t="884"/>
          <a:stretch/>
        </p:blipFill>
        <p:spPr>
          <a:xfrm>
            <a:off x="3133525" y="384425"/>
            <a:ext cx="1508400" cy="2262825"/>
          </a:xfrm>
          <a:prstGeom prst="rect">
            <a:avLst/>
          </a:prstGeom>
          <a:noFill/>
          <a:ln>
            <a:noFill/>
          </a:ln>
        </p:spPr>
      </p:pic>
      <p:pic>
        <p:nvPicPr>
          <p:cNvPr id="69" name="Google Shape;69;p14"/>
          <p:cNvPicPr preferRelativeResize="0"/>
          <p:nvPr/>
        </p:nvPicPr>
        <p:blipFill>
          <a:blip r:embed="rId8">
            <a:alphaModFix/>
          </a:blip>
          <a:stretch>
            <a:fillRect/>
          </a:stretch>
        </p:blipFill>
        <p:spPr>
          <a:xfrm>
            <a:off x="4063999" y="4067805"/>
            <a:ext cx="2392300" cy="7919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060000" y="1080000"/>
            <a:ext cx="8520600" cy="572700"/>
          </a:xfrm>
          <a:prstGeom prst="rect">
            <a:avLst/>
          </a:prstGeom>
        </p:spPr>
        <p:txBody>
          <a:bodyPr anchorCtr="0" anchor="t" bIns="0" lIns="0" spcFirstLastPara="1" rIns="0" wrap="square" tIns="0">
            <a:normAutofit/>
          </a:bodyPr>
          <a:lstStyle/>
          <a:p>
            <a:pPr indent="0" lvl="0" marL="0" rtl="0" algn="l">
              <a:spcBef>
                <a:spcPts val="0"/>
              </a:spcBef>
              <a:spcAft>
                <a:spcPts val="0"/>
              </a:spcAft>
              <a:buSzPts val="990"/>
              <a:buNone/>
            </a:pPr>
            <a:r>
              <a:rPr lang="en" sz="2000">
                <a:solidFill>
                  <a:srgbClr val="999999"/>
                </a:solidFill>
                <a:latin typeface="Roboto Black"/>
                <a:ea typeface="Roboto Black"/>
                <a:cs typeface="Roboto Black"/>
                <a:sym typeface="Roboto Black"/>
              </a:rPr>
              <a:t>Introducing </a:t>
            </a:r>
            <a:r>
              <a:rPr lang="en" sz="2000">
                <a:solidFill>
                  <a:srgbClr val="999999"/>
                </a:solidFill>
                <a:highlight>
                  <a:srgbClr val="FFFFFF"/>
                </a:highlight>
                <a:latin typeface="Roboto Black"/>
                <a:ea typeface="Roboto Black"/>
                <a:cs typeface="Roboto Black"/>
                <a:sym typeface="Roboto Black"/>
              </a:rPr>
              <a:t>2?4&gt; Too Stupid for the Future</a:t>
            </a:r>
            <a:endParaRPr sz="2000">
              <a:solidFill>
                <a:srgbClr val="999999"/>
              </a:solidFill>
              <a:latin typeface="Roboto Black"/>
              <a:ea typeface="Roboto Black"/>
              <a:cs typeface="Roboto Black"/>
              <a:sym typeface="Roboto Black"/>
            </a:endParaRPr>
          </a:p>
        </p:txBody>
      </p:sp>
      <p:sp>
        <p:nvSpPr>
          <p:cNvPr id="75" name="Google Shape;75;p15"/>
          <p:cNvSpPr txBox="1"/>
          <p:nvPr>
            <p:ph idx="1" type="body"/>
          </p:nvPr>
        </p:nvSpPr>
        <p:spPr>
          <a:xfrm>
            <a:off x="3060000" y="1927700"/>
            <a:ext cx="5328000" cy="3416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200">
                <a:solidFill>
                  <a:schemeClr val="dk1"/>
                </a:solidFill>
                <a:latin typeface="Space Grotesk Light"/>
                <a:ea typeface="Space Grotesk Light"/>
                <a:cs typeface="Space Grotesk Light"/>
                <a:sym typeface="Space Grotesk Light"/>
              </a:rPr>
              <a:t>While humans are capable of great thought </a:t>
            </a:r>
            <a:r>
              <a:rPr lang="en" sz="1200">
                <a:solidFill>
                  <a:schemeClr val="lt1"/>
                </a:solidFill>
                <a:highlight>
                  <a:srgbClr val="E98667"/>
                </a:highlight>
                <a:latin typeface="Space Grotesk Light"/>
                <a:ea typeface="Space Grotesk Light"/>
                <a:cs typeface="Space Grotesk Light"/>
                <a:sym typeface="Space Grotesk Light"/>
              </a:rPr>
              <a:t>we overestimate </a:t>
            </a:r>
            <a:br>
              <a:rPr lang="en" sz="1200">
                <a:solidFill>
                  <a:schemeClr val="lt1"/>
                </a:solidFill>
                <a:highlight>
                  <a:srgbClr val="E98667"/>
                </a:highlight>
                <a:latin typeface="Space Grotesk Light"/>
                <a:ea typeface="Space Grotesk Light"/>
                <a:cs typeface="Space Grotesk Light"/>
                <a:sym typeface="Space Grotesk Light"/>
              </a:rPr>
            </a:br>
            <a:r>
              <a:rPr lang="en" sz="1200">
                <a:solidFill>
                  <a:schemeClr val="lt1"/>
                </a:solidFill>
                <a:highlight>
                  <a:srgbClr val="E98667"/>
                </a:highlight>
                <a:latin typeface="Space Grotesk Light"/>
                <a:ea typeface="Space Grotesk Light"/>
                <a:cs typeface="Space Grotesk Light"/>
                <a:sym typeface="Space Grotesk Light"/>
              </a:rPr>
              <a:t>our cognitive capacity.</a:t>
            </a:r>
            <a:endParaRPr sz="1200">
              <a:solidFill>
                <a:schemeClr val="lt1"/>
              </a:solidFill>
              <a:highlight>
                <a:srgbClr val="E98667"/>
              </a:highlight>
              <a:latin typeface="Space Grotesk Light"/>
              <a:ea typeface="Space Grotesk Light"/>
              <a:cs typeface="Space Grotesk Light"/>
              <a:sym typeface="Space Grotesk Light"/>
            </a:endParaRPr>
          </a:p>
          <a:p>
            <a:pPr indent="0" lvl="0" marL="0" rtl="0" algn="l">
              <a:lnSpc>
                <a:spcPct val="115000"/>
              </a:lnSpc>
              <a:spcBef>
                <a:spcPts val="1200"/>
              </a:spcBef>
              <a:spcAft>
                <a:spcPts val="0"/>
              </a:spcAft>
              <a:buNone/>
            </a:pPr>
            <a:r>
              <a:rPr lang="en" sz="1200">
                <a:solidFill>
                  <a:schemeClr val="dk1"/>
                </a:solidFill>
                <a:latin typeface="Space Grotesk Light"/>
                <a:ea typeface="Space Grotesk Light"/>
                <a:cs typeface="Space Grotesk Light"/>
                <a:sym typeface="Space Grotesk Light"/>
              </a:rPr>
              <a:t>We </a:t>
            </a:r>
            <a:r>
              <a:rPr lang="en" sz="1200">
                <a:solidFill>
                  <a:schemeClr val="lt1"/>
                </a:solidFill>
                <a:highlight>
                  <a:srgbClr val="E98667"/>
                </a:highlight>
                <a:latin typeface="Space Grotesk Light"/>
                <a:ea typeface="Space Grotesk Light"/>
                <a:cs typeface="Space Grotesk Light"/>
                <a:sym typeface="Space Grotesk Light"/>
              </a:rPr>
              <a:t>struggle with rational decision making</a:t>
            </a:r>
            <a:r>
              <a:rPr lang="en" sz="1200">
                <a:solidFill>
                  <a:schemeClr val="dk1"/>
                </a:solidFill>
                <a:latin typeface="Space Grotesk Light"/>
                <a:ea typeface="Space Grotesk Light"/>
                <a:cs typeface="Space Grotesk Light"/>
                <a:sym typeface="Space Grotesk Light"/>
              </a:rPr>
              <a:t> and this has contributed </a:t>
            </a:r>
            <a:br>
              <a:rPr lang="en" sz="1200">
                <a:solidFill>
                  <a:schemeClr val="dk1"/>
                </a:solidFill>
                <a:latin typeface="Space Grotesk Light"/>
                <a:ea typeface="Space Grotesk Light"/>
                <a:cs typeface="Space Grotesk Light"/>
                <a:sym typeface="Space Grotesk Light"/>
              </a:rPr>
            </a:br>
            <a:r>
              <a:rPr lang="en" sz="1200">
                <a:solidFill>
                  <a:schemeClr val="dk1"/>
                </a:solidFill>
                <a:latin typeface="Space Grotesk Light"/>
                <a:ea typeface="Space Grotesk Light"/>
                <a:cs typeface="Space Grotesk Light"/>
                <a:sym typeface="Space Grotesk Light"/>
              </a:rPr>
              <a:t>to our current climate &amp; civil rights crises.</a:t>
            </a:r>
            <a:endParaRPr sz="1200">
              <a:solidFill>
                <a:schemeClr val="dk1"/>
              </a:solidFill>
              <a:latin typeface="Space Grotesk Light"/>
              <a:ea typeface="Space Grotesk Light"/>
              <a:cs typeface="Space Grotesk Light"/>
              <a:sym typeface="Space Grotesk Light"/>
            </a:endParaRPr>
          </a:p>
          <a:p>
            <a:pPr indent="0" lvl="0" marL="0" rtl="0" algn="l">
              <a:lnSpc>
                <a:spcPct val="115000"/>
              </a:lnSpc>
              <a:spcBef>
                <a:spcPts val="1200"/>
              </a:spcBef>
              <a:spcAft>
                <a:spcPts val="1200"/>
              </a:spcAft>
              <a:buNone/>
            </a:pPr>
            <a:r>
              <a:rPr lang="en" sz="1200">
                <a:solidFill>
                  <a:schemeClr val="dk1"/>
                </a:solidFill>
                <a:latin typeface="Space Grotesk Light"/>
                <a:ea typeface="Space Grotesk Light"/>
                <a:cs typeface="Space Grotesk Light"/>
                <a:sym typeface="Space Grotesk Light"/>
              </a:rPr>
              <a:t>We are pattern making creatures, incredibly suggestable </a:t>
            </a:r>
            <a:br>
              <a:rPr lang="en" sz="1200">
                <a:solidFill>
                  <a:schemeClr val="dk1"/>
                </a:solidFill>
                <a:latin typeface="Space Grotesk Light"/>
                <a:ea typeface="Space Grotesk Light"/>
                <a:cs typeface="Space Grotesk Light"/>
                <a:sym typeface="Space Grotesk Light"/>
              </a:rPr>
            </a:br>
            <a:r>
              <a:rPr lang="en" sz="1200">
                <a:solidFill>
                  <a:schemeClr val="dk1"/>
                </a:solidFill>
                <a:latin typeface="Space Grotesk Light"/>
                <a:ea typeface="Space Grotesk Light"/>
                <a:cs typeface="Space Grotesk Light"/>
                <a:sym typeface="Space Grotesk Light"/>
              </a:rPr>
              <a:t>and in an accelerated world we increasingly make hasty judgements.</a:t>
            </a:r>
            <a:endParaRPr sz="1200">
              <a:latin typeface="Space Grotesk Light"/>
              <a:ea typeface="Space Grotesk Light"/>
              <a:cs typeface="Space Grotesk Light"/>
              <a:sym typeface="Space Grotesk Light"/>
            </a:endParaRPr>
          </a:p>
        </p:txBody>
      </p:sp>
      <p:sp>
        <p:nvSpPr>
          <p:cNvPr id="76" name="Google Shape;76;p15"/>
          <p:cNvSpPr txBox="1"/>
          <p:nvPr/>
        </p:nvSpPr>
        <p:spPr>
          <a:xfrm>
            <a:off x="3133525" y="4733700"/>
            <a:ext cx="4229100" cy="379200"/>
          </a:xfrm>
          <a:prstGeom prst="rect">
            <a:avLst/>
          </a:prstGeom>
          <a:noFill/>
          <a:ln>
            <a:noFill/>
          </a:ln>
        </p:spPr>
        <p:txBody>
          <a:bodyPr anchorCtr="0" anchor="t" bIns="162000" lIns="0" spcFirstLastPara="1" rIns="91425" wrap="square" tIns="91425">
            <a:spAutoFit/>
          </a:bodyPr>
          <a:lstStyle/>
          <a:p>
            <a:pPr indent="0" lvl="0" marL="0" rtl="0" algn="l">
              <a:spcBef>
                <a:spcPts val="0"/>
              </a:spcBef>
              <a:spcAft>
                <a:spcPts val="0"/>
              </a:spcAft>
              <a:buClr>
                <a:schemeClr val="dk1"/>
              </a:buClr>
              <a:buSzPts val="1100"/>
              <a:buFont typeface="Arial"/>
              <a:buNone/>
            </a:pPr>
            <a:r>
              <a:rPr b="1" lang="en" sz="800">
                <a:solidFill>
                  <a:schemeClr val="dk1"/>
                </a:solidFill>
                <a:latin typeface="Space Grotesk"/>
                <a:ea typeface="Space Grotesk"/>
                <a:cs typeface="Space Grotesk"/>
                <a:sym typeface="Space Grotesk"/>
              </a:rPr>
              <a:t>2?4&gt;</a:t>
            </a:r>
            <a:r>
              <a:rPr lang="en" sz="800">
                <a:solidFill>
                  <a:schemeClr val="dk1"/>
                </a:solidFill>
                <a:latin typeface="Space Grotesk Light"/>
                <a:ea typeface="Space Grotesk Light"/>
                <a:cs typeface="Space Grotesk Light"/>
                <a:sym typeface="Space Grotesk Light"/>
              </a:rPr>
              <a:t> Concept Explainer Presentation</a:t>
            </a:r>
            <a:endParaRPr sz="900">
              <a:solidFill>
                <a:schemeClr val="dk1"/>
              </a:solidFill>
              <a:latin typeface="Space Grotesk Light"/>
              <a:ea typeface="Space Grotesk Light"/>
              <a:cs typeface="Space Grotesk Light"/>
              <a:sym typeface="Space Grotesk Light"/>
            </a:endParaRPr>
          </a:p>
        </p:txBody>
      </p:sp>
      <p:pic>
        <p:nvPicPr>
          <p:cNvPr id="77" name="Google Shape;77;p15"/>
          <p:cNvPicPr preferRelativeResize="0"/>
          <p:nvPr/>
        </p:nvPicPr>
        <p:blipFill rotWithShape="1">
          <a:blip r:embed="rId3">
            <a:alphaModFix/>
          </a:blip>
          <a:srcRect b="2989" l="2173" r="65951" t="2989"/>
          <a:stretch/>
        </p:blipFill>
        <p:spPr>
          <a:xfrm>
            <a:off x="3" y="0"/>
            <a:ext cx="2339999"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060000" y="1080000"/>
            <a:ext cx="8520600" cy="572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sz="2000">
                <a:solidFill>
                  <a:srgbClr val="999999"/>
                </a:solidFill>
                <a:latin typeface="Roboto Black"/>
                <a:ea typeface="Roboto Black"/>
                <a:cs typeface="Roboto Black"/>
                <a:sym typeface="Roboto Black"/>
              </a:rPr>
              <a:t>What is </a:t>
            </a:r>
            <a:r>
              <a:rPr lang="en" sz="2000">
                <a:solidFill>
                  <a:srgbClr val="999999"/>
                </a:solidFill>
                <a:highlight>
                  <a:srgbClr val="FFFFFF"/>
                </a:highlight>
                <a:latin typeface="Roboto Black"/>
                <a:ea typeface="Roboto Black"/>
                <a:cs typeface="Roboto Black"/>
                <a:sym typeface="Roboto Black"/>
              </a:rPr>
              <a:t>2?4&gt; Too Stupid for the Future</a:t>
            </a:r>
            <a:r>
              <a:rPr lang="en" sz="2000">
                <a:solidFill>
                  <a:srgbClr val="999999"/>
                </a:solidFill>
                <a:latin typeface="Roboto Black"/>
                <a:ea typeface="Roboto Black"/>
                <a:cs typeface="Roboto Black"/>
                <a:sym typeface="Roboto Black"/>
              </a:rPr>
              <a:t> </a:t>
            </a:r>
            <a:endParaRPr sz="2000">
              <a:solidFill>
                <a:srgbClr val="999999"/>
              </a:solidFill>
              <a:latin typeface="Roboto Black"/>
              <a:ea typeface="Roboto Black"/>
              <a:cs typeface="Roboto Black"/>
              <a:sym typeface="Roboto Black"/>
            </a:endParaRPr>
          </a:p>
        </p:txBody>
      </p:sp>
      <p:sp>
        <p:nvSpPr>
          <p:cNvPr id="83" name="Google Shape;83;p16"/>
          <p:cNvSpPr txBox="1"/>
          <p:nvPr>
            <p:ph idx="1" type="body"/>
          </p:nvPr>
        </p:nvSpPr>
        <p:spPr>
          <a:xfrm>
            <a:off x="3060000" y="1927000"/>
            <a:ext cx="5328000" cy="341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dk1"/>
                </a:solidFill>
                <a:highlight>
                  <a:schemeClr val="lt1"/>
                </a:highlight>
                <a:latin typeface="Space Grotesk Light"/>
                <a:ea typeface="Space Grotesk Light"/>
                <a:cs typeface="Space Grotesk Light"/>
                <a:sym typeface="Space Grotesk Light"/>
              </a:rPr>
              <a:t>2?4&gt;</a:t>
            </a:r>
            <a:r>
              <a:rPr lang="en" sz="1200">
                <a:solidFill>
                  <a:schemeClr val="dk1"/>
                </a:solidFill>
                <a:highlight>
                  <a:srgbClr val="FFFFFF"/>
                </a:highlight>
                <a:latin typeface="Space Grotesk Light"/>
                <a:ea typeface="Space Grotesk Light"/>
                <a:cs typeface="Space Grotesk Light"/>
                <a:sym typeface="Space Grotesk Light"/>
              </a:rPr>
              <a:t> is an organising principle...a viewpoint...a movement for action research groups, currently in early concept stage. </a:t>
            </a:r>
            <a:endParaRPr sz="1200">
              <a:solidFill>
                <a:schemeClr val="dk1"/>
              </a:solidFill>
              <a:highlight>
                <a:srgbClr val="FFFFFF"/>
              </a:highlight>
              <a:latin typeface="Space Grotesk Light"/>
              <a:ea typeface="Space Grotesk Light"/>
              <a:cs typeface="Space Grotesk Light"/>
              <a:sym typeface="Space Grotesk Light"/>
            </a:endParaRPr>
          </a:p>
          <a:p>
            <a:pPr indent="0" lvl="0" marL="0" rtl="0" algn="l">
              <a:spcBef>
                <a:spcPts val="1200"/>
              </a:spcBef>
              <a:spcAft>
                <a:spcPts val="0"/>
              </a:spcAft>
              <a:buNone/>
            </a:pPr>
            <a:r>
              <a:rPr lang="en" sz="1200">
                <a:solidFill>
                  <a:schemeClr val="dk1"/>
                </a:solidFill>
                <a:highlight>
                  <a:srgbClr val="FFFFFF"/>
                </a:highlight>
                <a:latin typeface="Space Grotesk Light"/>
                <a:ea typeface="Space Grotesk Light"/>
                <a:cs typeface="Space Grotesk Light"/>
                <a:sym typeface="Space Grotesk Light"/>
              </a:rPr>
              <a:t>2?4&gt; wants to compassionately acknowledge and address the flaws </a:t>
            </a:r>
            <a:br>
              <a:rPr lang="en" sz="1200">
                <a:solidFill>
                  <a:schemeClr val="dk1"/>
                </a:solidFill>
                <a:highlight>
                  <a:srgbClr val="FFFFFF"/>
                </a:highlight>
                <a:latin typeface="Space Grotesk Light"/>
                <a:ea typeface="Space Grotesk Light"/>
                <a:cs typeface="Space Grotesk Light"/>
                <a:sym typeface="Space Grotesk Light"/>
              </a:rPr>
            </a:br>
            <a:r>
              <a:rPr lang="en" sz="1200">
                <a:solidFill>
                  <a:schemeClr val="dk1"/>
                </a:solidFill>
                <a:highlight>
                  <a:srgbClr val="FFFFFF"/>
                </a:highlight>
                <a:latin typeface="Space Grotesk Light"/>
                <a:ea typeface="Space Grotesk Light"/>
                <a:cs typeface="Space Grotesk Light"/>
                <a:sym typeface="Space Grotesk Light"/>
              </a:rPr>
              <a:t>in our understanding, perceptions and values that are affecting our decision making and impacting the way in which we solve the world’s </a:t>
            </a:r>
            <a:br>
              <a:rPr lang="en" sz="1200">
                <a:solidFill>
                  <a:schemeClr val="dk1"/>
                </a:solidFill>
                <a:highlight>
                  <a:srgbClr val="FFFFFF"/>
                </a:highlight>
                <a:latin typeface="Space Grotesk Light"/>
                <a:ea typeface="Space Grotesk Light"/>
                <a:cs typeface="Space Grotesk Light"/>
                <a:sym typeface="Space Grotesk Light"/>
              </a:rPr>
            </a:br>
            <a:r>
              <a:rPr lang="en" sz="1200">
                <a:solidFill>
                  <a:schemeClr val="dk1"/>
                </a:solidFill>
                <a:highlight>
                  <a:srgbClr val="FFFFFF"/>
                </a:highlight>
                <a:latin typeface="Space Grotesk Light"/>
                <a:ea typeface="Space Grotesk Light"/>
                <a:cs typeface="Space Grotesk Light"/>
                <a:sym typeface="Space Grotesk Light"/>
              </a:rPr>
              <a:t>great problems.</a:t>
            </a:r>
            <a:endParaRPr sz="1200">
              <a:solidFill>
                <a:schemeClr val="dk1"/>
              </a:solidFill>
              <a:highlight>
                <a:srgbClr val="FFFFFF"/>
              </a:highlight>
              <a:latin typeface="Space Grotesk Light"/>
              <a:ea typeface="Space Grotesk Light"/>
              <a:cs typeface="Space Grotesk Light"/>
              <a:sym typeface="Space Grotesk Light"/>
            </a:endParaRPr>
          </a:p>
          <a:p>
            <a:pPr indent="0" lvl="0" marL="0" rtl="0" algn="l">
              <a:spcBef>
                <a:spcPts val="1200"/>
              </a:spcBef>
              <a:spcAft>
                <a:spcPts val="0"/>
              </a:spcAft>
              <a:buNone/>
            </a:pPr>
            <a:r>
              <a:rPr lang="en" sz="1200">
                <a:solidFill>
                  <a:schemeClr val="dk1"/>
                </a:solidFill>
                <a:highlight>
                  <a:srgbClr val="FFFFFF"/>
                </a:highlight>
                <a:latin typeface="Space Grotesk Light"/>
                <a:ea typeface="Space Grotesk Light"/>
                <a:cs typeface="Space Grotesk Light"/>
                <a:sym typeface="Space Grotesk Light"/>
              </a:rPr>
              <a:t>Funding is sought to initially run a 15 week studio for IADT 3rd level </a:t>
            </a:r>
            <a:br>
              <a:rPr lang="en" sz="1200">
                <a:solidFill>
                  <a:schemeClr val="dk1"/>
                </a:solidFill>
                <a:highlight>
                  <a:srgbClr val="FFFFFF"/>
                </a:highlight>
                <a:latin typeface="Space Grotesk Light"/>
                <a:ea typeface="Space Grotesk Light"/>
                <a:cs typeface="Space Grotesk Light"/>
                <a:sym typeface="Space Grotesk Light"/>
              </a:rPr>
            </a:br>
            <a:r>
              <a:rPr lang="en" sz="1200">
                <a:solidFill>
                  <a:schemeClr val="dk1"/>
                </a:solidFill>
                <a:highlight>
                  <a:srgbClr val="FFFFFF"/>
                </a:highlight>
                <a:latin typeface="Space Grotesk Light"/>
                <a:ea typeface="Space Grotesk Light"/>
                <a:cs typeface="Space Grotesk Light"/>
                <a:sym typeface="Space Grotesk Light"/>
              </a:rPr>
              <a:t>students to </a:t>
            </a:r>
            <a:r>
              <a:rPr lang="en" sz="1200">
                <a:solidFill>
                  <a:schemeClr val="dk1"/>
                </a:solidFill>
                <a:highlight>
                  <a:schemeClr val="lt1"/>
                </a:highlight>
                <a:latin typeface="Space Grotesk Light"/>
                <a:ea typeface="Space Grotesk Light"/>
                <a:cs typeface="Space Grotesk Light"/>
                <a:sym typeface="Space Grotesk Light"/>
              </a:rPr>
              <a:t>propagate rationality and ethical decision making for </a:t>
            </a:r>
            <a:br>
              <a:rPr lang="en" sz="1200">
                <a:solidFill>
                  <a:schemeClr val="dk1"/>
                </a:solidFill>
                <a:highlight>
                  <a:schemeClr val="lt1"/>
                </a:highlight>
                <a:latin typeface="Space Grotesk Light"/>
                <a:ea typeface="Space Grotesk Light"/>
                <a:cs typeface="Space Grotesk Light"/>
                <a:sym typeface="Space Grotesk Light"/>
              </a:rPr>
            </a:br>
            <a:r>
              <a:rPr lang="en" sz="1200">
                <a:solidFill>
                  <a:schemeClr val="dk1"/>
                </a:solidFill>
                <a:highlight>
                  <a:schemeClr val="lt1"/>
                </a:highlight>
                <a:latin typeface="Space Grotesk Light"/>
                <a:ea typeface="Space Grotesk Light"/>
                <a:cs typeface="Space Grotesk Light"/>
                <a:sym typeface="Space Grotesk Light"/>
              </a:rPr>
              <a:t>the well being of the living world. </a:t>
            </a:r>
            <a:endParaRPr sz="1200">
              <a:solidFill>
                <a:schemeClr val="dk1"/>
              </a:solidFill>
              <a:highlight>
                <a:srgbClr val="FFFFFF"/>
              </a:highlight>
              <a:latin typeface="Space Grotesk Light"/>
              <a:ea typeface="Space Grotesk Light"/>
              <a:cs typeface="Space Grotesk Light"/>
              <a:sym typeface="Space Grotesk Light"/>
            </a:endParaRPr>
          </a:p>
          <a:p>
            <a:pPr indent="0" lvl="0" marL="0" rtl="0" algn="l">
              <a:spcBef>
                <a:spcPts val="1200"/>
              </a:spcBef>
              <a:spcAft>
                <a:spcPts val="0"/>
              </a:spcAft>
              <a:buClr>
                <a:schemeClr val="dk1"/>
              </a:buClr>
              <a:buSzPts val="1100"/>
              <a:buFont typeface="Arial"/>
              <a:buNone/>
            </a:pPr>
            <a:r>
              <a:t/>
            </a:r>
            <a:endParaRPr>
              <a:solidFill>
                <a:schemeClr val="dk1"/>
              </a:solidFill>
              <a:highlight>
                <a:srgbClr val="FFFFFF"/>
              </a:highlight>
              <a:latin typeface="Space Grotesk Light"/>
              <a:ea typeface="Space Grotesk Light"/>
              <a:cs typeface="Space Grotesk Light"/>
              <a:sym typeface="Space Grotesk Light"/>
            </a:endParaRPr>
          </a:p>
          <a:p>
            <a:pPr indent="0" lvl="0" marL="0" rtl="0" algn="l">
              <a:spcBef>
                <a:spcPts val="1200"/>
              </a:spcBef>
              <a:spcAft>
                <a:spcPts val="1200"/>
              </a:spcAft>
              <a:buNone/>
            </a:pPr>
            <a:r>
              <a:t/>
            </a:r>
            <a:endParaRPr sz="1100">
              <a:solidFill>
                <a:schemeClr val="dk1"/>
              </a:solidFill>
              <a:highlight>
                <a:srgbClr val="FFFFFF"/>
              </a:highlight>
              <a:latin typeface="Space Grotesk Light"/>
              <a:ea typeface="Space Grotesk Light"/>
              <a:cs typeface="Space Grotesk Light"/>
              <a:sym typeface="Space Grotesk Light"/>
            </a:endParaRPr>
          </a:p>
        </p:txBody>
      </p:sp>
      <p:pic>
        <p:nvPicPr>
          <p:cNvPr id="84" name="Google Shape;84;p16"/>
          <p:cNvPicPr preferRelativeResize="0"/>
          <p:nvPr/>
        </p:nvPicPr>
        <p:blipFill rotWithShape="1">
          <a:blip r:embed="rId3">
            <a:alphaModFix/>
          </a:blip>
          <a:srcRect b="0" l="32707" r="37676" t="60727"/>
          <a:stretch/>
        </p:blipFill>
        <p:spPr>
          <a:xfrm>
            <a:off x="0" y="3163425"/>
            <a:ext cx="2492401" cy="1980074"/>
          </a:xfrm>
          <a:prstGeom prst="rect">
            <a:avLst/>
          </a:prstGeom>
          <a:noFill/>
          <a:ln>
            <a:noFill/>
          </a:ln>
        </p:spPr>
      </p:pic>
      <p:pic>
        <p:nvPicPr>
          <p:cNvPr id="85" name="Google Shape;85;p16"/>
          <p:cNvPicPr preferRelativeResize="0"/>
          <p:nvPr/>
        </p:nvPicPr>
        <p:blipFill rotWithShape="1">
          <a:blip r:embed="rId3">
            <a:alphaModFix/>
          </a:blip>
          <a:srcRect b="5238" l="64631" r="0" t="43154"/>
          <a:stretch/>
        </p:blipFill>
        <p:spPr>
          <a:xfrm>
            <a:off x="0" y="0"/>
            <a:ext cx="2492401" cy="2178799"/>
          </a:xfrm>
          <a:prstGeom prst="rect">
            <a:avLst/>
          </a:prstGeom>
          <a:noFill/>
          <a:ln>
            <a:noFill/>
          </a:ln>
        </p:spPr>
      </p:pic>
      <p:pic>
        <p:nvPicPr>
          <p:cNvPr id="86" name="Google Shape;86;p16"/>
          <p:cNvPicPr preferRelativeResize="0"/>
          <p:nvPr/>
        </p:nvPicPr>
        <p:blipFill rotWithShape="1">
          <a:blip r:embed="rId3">
            <a:alphaModFix/>
          </a:blip>
          <a:srcRect b="61502" l="64633" r="6334" t="23949"/>
          <a:stretch/>
        </p:blipFill>
        <p:spPr>
          <a:xfrm>
            <a:off x="0" y="2296995"/>
            <a:ext cx="2492401" cy="748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960425" y="1080000"/>
            <a:ext cx="2577300" cy="572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sz="2000">
                <a:solidFill>
                  <a:srgbClr val="999999"/>
                </a:solidFill>
                <a:latin typeface="Roboto Black"/>
                <a:ea typeface="Roboto Black"/>
                <a:cs typeface="Roboto Black"/>
                <a:sym typeface="Roboto Black"/>
              </a:rPr>
              <a:t>The </a:t>
            </a:r>
            <a:r>
              <a:rPr lang="en" sz="2000">
                <a:solidFill>
                  <a:srgbClr val="999999"/>
                </a:solidFill>
                <a:highlight>
                  <a:schemeClr val="lt1"/>
                </a:highlight>
                <a:latin typeface="Roboto Black"/>
                <a:ea typeface="Roboto Black"/>
                <a:cs typeface="Roboto Black"/>
                <a:sym typeface="Roboto Black"/>
              </a:rPr>
              <a:t>delivery of 2?4&gt;</a:t>
            </a:r>
            <a:endParaRPr sz="2000">
              <a:solidFill>
                <a:srgbClr val="999999"/>
              </a:solidFill>
              <a:latin typeface="Roboto Black"/>
              <a:ea typeface="Roboto Black"/>
              <a:cs typeface="Roboto Black"/>
              <a:sym typeface="Roboto Black"/>
            </a:endParaRPr>
          </a:p>
        </p:txBody>
      </p:sp>
      <p:sp>
        <p:nvSpPr>
          <p:cNvPr id="92" name="Google Shape;92;p17"/>
          <p:cNvSpPr txBox="1"/>
          <p:nvPr>
            <p:ph idx="1" type="body"/>
          </p:nvPr>
        </p:nvSpPr>
        <p:spPr>
          <a:xfrm>
            <a:off x="4763575" y="1926000"/>
            <a:ext cx="3420000" cy="383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dk1"/>
                </a:solidFill>
                <a:highlight>
                  <a:srgbClr val="FFFFFF"/>
                </a:highlight>
                <a:latin typeface="Space Grotesk Light"/>
                <a:ea typeface="Space Grotesk Light"/>
                <a:cs typeface="Space Grotesk Light"/>
                <a:sym typeface="Space Grotesk Light"/>
              </a:rPr>
              <a:t>It will engage with problems </a:t>
            </a:r>
            <a:br>
              <a:rPr lang="en" sz="1200">
                <a:solidFill>
                  <a:schemeClr val="dk1"/>
                </a:solidFill>
                <a:highlight>
                  <a:srgbClr val="FFFFFF"/>
                </a:highlight>
                <a:latin typeface="Space Grotesk Light"/>
                <a:ea typeface="Space Grotesk Light"/>
                <a:cs typeface="Space Grotesk Light"/>
                <a:sym typeface="Space Grotesk Light"/>
              </a:rPr>
            </a:br>
            <a:r>
              <a:rPr lang="en" sz="1200">
                <a:solidFill>
                  <a:schemeClr val="dk1"/>
                </a:solidFill>
                <a:highlight>
                  <a:srgbClr val="FFFFFF"/>
                </a:highlight>
                <a:latin typeface="Space Grotesk Light"/>
                <a:ea typeface="Space Grotesk Light"/>
                <a:cs typeface="Space Grotesk Light"/>
                <a:sym typeface="Space Grotesk Light"/>
              </a:rPr>
              <a:t>of decision making. </a:t>
            </a:r>
            <a:endParaRPr sz="1200">
              <a:solidFill>
                <a:schemeClr val="dk1"/>
              </a:solidFill>
              <a:highlight>
                <a:srgbClr val="FFFFFF"/>
              </a:highlight>
              <a:latin typeface="Space Grotesk Light"/>
              <a:ea typeface="Space Grotesk Light"/>
              <a:cs typeface="Space Grotesk Light"/>
              <a:sym typeface="Space Grotesk Light"/>
            </a:endParaRPr>
          </a:p>
          <a:p>
            <a:pPr indent="-281199" lvl="0" marL="280799" rtl="0" algn="l">
              <a:lnSpc>
                <a:spcPct val="150000"/>
              </a:lnSpc>
              <a:spcBef>
                <a:spcPts val="1200"/>
              </a:spcBef>
              <a:spcAft>
                <a:spcPts val="0"/>
              </a:spcAft>
              <a:buClr>
                <a:schemeClr val="dk1"/>
              </a:buClr>
              <a:buSzPts val="800"/>
              <a:buFont typeface="Space Grotesk Light"/>
              <a:buChar char="●"/>
            </a:pPr>
            <a:r>
              <a:rPr lang="en" sz="1200">
                <a:solidFill>
                  <a:schemeClr val="lt1"/>
                </a:solidFill>
                <a:highlight>
                  <a:srgbClr val="E98667"/>
                </a:highlight>
                <a:latin typeface="Space Grotesk"/>
                <a:ea typeface="Space Grotesk"/>
                <a:cs typeface="Space Grotesk"/>
                <a:sym typeface="Space Grotesk"/>
              </a:rPr>
              <a:t>Data</a:t>
            </a:r>
            <a:r>
              <a:rPr lang="en" sz="1200">
                <a:solidFill>
                  <a:schemeClr val="dk1"/>
                </a:solidFill>
                <a:highlight>
                  <a:srgbClr val="FFFFFF"/>
                </a:highlight>
                <a:latin typeface="Space Grotesk Light"/>
                <a:ea typeface="Space Grotesk Light"/>
                <a:cs typeface="Space Grotesk Light"/>
                <a:sym typeface="Space Grotesk Light"/>
              </a:rPr>
              <a:t> -  What data can be considered, </a:t>
            </a:r>
            <a:br>
              <a:rPr lang="en" sz="1200">
                <a:solidFill>
                  <a:schemeClr val="dk1"/>
                </a:solidFill>
                <a:highlight>
                  <a:srgbClr val="FFFFFF"/>
                </a:highlight>
                <a:latin typeface="Space Grotesk Light"/>
                <a:ea typeface="Space Grotesk Light"/>
                <a:cs typeface="Space Grotesk Light"/>
                <a:sym typeface="Space Grotesk Light"/>
              </a:rPr>
            </a:br>
            <a:r>
              <a:rPr lang="en" sz="1200">
                <a:solidFill>
                  <a:schemeClr val="dk1"/>
                </a:solidFill>
                <a:highlight>
                  <a:srgbClr val="FFFFFF"/>
                </a:highlight>
                <a:latin typeface="Space Grotesk Light"/>
                <a:ea typeface="Space Grotesk Light"/>
                <a:cs typeface="Space Grotesk Light"/>
                <a:sym typeface="Space Grotesk Light"/>
              </a:rPr>
              <a:t>is it reliable and thorough?</a:t>
            </a:r>
            <a:endParaRPr sz="1200">
              <a:solidFill>
                <a:schemeClr val="dk1"/>
              </a:solidFill>
              <a:highlight>
                <a:srgbClr val="FFFFFF"/>
              </a:highlight>
              <a:latin typeface="Space Grotesk Light"/>
              <a:ea typeface="Space Grotesk Light"/>
              <a:cs typeface="Space Grotesk Light"/>
              <a:sym typeface="Space Grotesk Light"/>
            </a:endParaRPr>
          </a:p>
          <a:p>
            <a:pPr indent="-281199" lvl="0" marL="280799" rtl="0" algn="l">
              <a:lnSpc>
                <a:spcPct val="150000"/>
              </a:lnSpc>
              <a:spcBef>
                <a:spcPts val="0"/>
              </a:spcBef>
              <a:spcAft>
                <a:spcPts val="0"/>
              </a:spcAft>
              <a:buClr>
                <a:schemeClr val="dk1"/>
              </a:buClr>
              <a:buSzPts val="800"/>
              <a:buFont typeface="Space Grotesk Light"/>
              <a:buChar char="●"/>
            </a:pPr>
            <a:r>
              <a:rPr lang="en" sz="1200">
                <a:solidFill>
                  <a:schemeClr val="lt1"/>
                </a:solidFill>
                <a:highlight>
                  <a:srgbClr val="E98667"/>
                </a:highlight>
                <a:latin typeface="Space Grotesk"/>
                <a:ea typeface="Space Grotesk"/>
                <a:cs typeface="Space Grotesk"/>
                <a:sym typeface="Space Grotesk"/>
              </a:rPr>
              <a:t>Time</a:t>
            </a:r>
            <a:r>
              <a:rPr lang="en" sz="1200">
                <a:solidFill>
                  <a:schemeClr val="dk1"/>
                </a:solidFill>
                <a:highlight>
                  <a:srgbClr val="FFFFFF"/>
                </a:highlight>
                <a:latin typeface="Space Grotesk Light"/>
                <a:ea typeface="Space Grotesk Light"/>
                <a:cs typeface="Space Grotesk Light"/>
                <a:sym typeface="Space Grotesk Light"/>
              </a:rPr>
              <a:t> -  How much time is needed </a:t>
            </a:r>
            <a:br>
              <a:rPr lang="en" sz="1200">
                <a:solidFill>
                  <a:schemeClr val="dk1"/>
                </a:solidFill>
                <a:highlight>
                  <a:srgbClr val="FFFFFF"/>
                </a:highlight>
                <a:latin typeface="Space Grotesk Light"/>
                <a:ea typeface="Space Grotesk Light"/>
                <a:cs typeface="Space Grotesk Light"/>
                <a:sym typeface="Space Grotesk Light"/>
              </a:rPr>
            </a:br>
            <a:r>
              <a:rPr lang="en" sz="1200">
                <a:solidFill>
                  <a:schemeClr val="dk1"/>
                </a:solidFill>
                <a:highlight>
                  <a:srgbClr val="FFFFFF"/>
                </a:highlight>
                <a:latin typeface="Space Grotesk Light"/>
                <a:ea typeface="Space Grotesk Light"/>
                <a:cs typeface="Space Grotesk Light"/>
                <a:sym typeface="Space Grotesk Light"/>
              </a:rPr>
              <a:t>to consider? How does our perception </a:t>
            </a:r>
            <a:br>
              <a:rPr lang="en" sz="1200">
                <a:solidFill>
                  <a:schemeClr val="dk1"/>
                </a:solidFill>
                <a:highlight>
                  <a:srgbClr val="FFFFFF"/>
                </a:highlight>
                <a:latin typeface="Space Grotesk Light"/>
                <a:ea typeface="Space Grotesk Light"/>
                <a:cs typeface="Space Grotesk Light"/>
                <a:sym typeface="Space Grotesk Light"/>
              </a:rPr>
            </a:br>
            <a:r>
              <a:rPr lang="en" sz="1200">
                <a:solidFill>
                  <a:schemeClr val="dk1"/>
                </a:solidFill>
                <a:highlight>
                  <a:srgbClr val="FFFFFF"/>
                </a:highlight>
                <a:latin typeface="Space Grotesk Light"/>
                <a:ea typeface="Space Grotesk Light"/>
                <a:cs typeface="Space Grotesk Light"/>
                <a:sym typeface="Space Grotesk Light"/>
              </a:rPr>
              <a:t>of time affect our decision making?</a:t>
            </a:r>
            <a:endParaRPr sz="1200">
              <a:solidFill>
                <a:schemeClr val="dk1"/>
              </a:solidFill>
              <a:highlight>
                <a:srgbClr val="FFFFFF"/>
              </a:highlight>
              <a:latin typeface="Space Grotesk Light"/>
              <a:ea typeface="Space Grotesk Light"/>
              <a:cs typeface="Space Grotesk Light"/>
              <a:sym typeface="Space Grotesk Light"/>
            </a:endParaRPr>
          </a:p>
          <a:p>
            <a:pPr indent="-281199" lvl="0" marL="280799" rtl="0" algn="l">
              <a:lnSpc>
                <a:spcPct val="150000"/>
              </a:lnSpc>
              <a:spcBef>
                <a:spcPts val="0"/>
              </a:spcBef>
              <a:spcAft>
                <a:spcPts val="0"/>
              </a:spcAft>
              <a:buClr>
                <a:schemeClr val="dk1"/>
              </a:buClr>
              <a:buSzPts val="800"/>
              <a:buFont typeface="Space Grotesk Light"/>
              <a:buChar char="●"/>
            </a:pPr>
            <a:r>
              <a:rPr lang="en" sz="1200">
                <a:solidFill>
                  <a:schemeClr val="lt1"/>
                </a:solidFill>
                <a:highlight>
                  <a:srgbClr val="E98667"/>
                </a:highlight>
                <a:latin typeface="Space Grotesk"/>
                <a:ea typeface="Space Grotesk"/>
                <a:cs typeface="Space Grotesk"/>
                <a:sym typeface="Space Grotesk"/>
              </a:rPr>
              <a:t>Thought</a:t>
            </a:r>
            <a:r>
              <a:rPr lang="en" sz="1200">
                <a:solidFill>
                  <a:schemeClr val="dk1"/>
                </a:solidFill>
                <a:highlight>
                  <a:srgbClr val="FFFFFF"/>
                </a:highlight>
                <a:latin typeface="Space Grotesk Light"/>
                <a:ea typeface="Space Grotesk Light"/>
                <a:cs typeface="Space Grotesk Light"/>
                <a:sym typeface="Space Grotesk Light"/>
              </a:rPr>
              <a:t> -  How are we thinking, what tools are we using?</a:t>
            </a:r>
            <a:endParaRPr sz="1200">
              <a:solidFill>
                <a:schemeClr val="dk1"/>
              </a:solidFill>
              <a:highlight>
                <a:srgbClr val="FFFFFF"/>
              </a:highlight>
              <a:latin typeface="Space Grotesk Light"/>
              <a:ea typeface="Space Grotesk Light"/>
              <a:cs typeface="Space Grotesk Light"/>
              <a:sym typeface="Space Grotesk Light"/>
            </a:endParaRPr>
          </a:p>
          <a:p>
            <a:pPr indent="0" lvl="0" marL="0" rtl="0" algn="l">
              <a:spcBef>
                <a:spcPts val="1200"/>
              </a:spcBef>
              <a:spcAft>
                <a:spcPts val="0"/>
              </a:spcAft>
              <a:buNone/>
            </a:pPr>
            <a:r>
              <a:t/>
            </a:r>
            <a:endParaRPr sz="1600"/>
          </a:p>
          <a:p>
            <a:pPr indent="0" lvl="0" marL="0" rtl="0" algn="l">
              <a:spcBef>
                <a:spcPts val="1200"/>
              </a:spcBef>
              <a:spcAft>
                <a:spcPts val="1200"/>
              </a:spcAft>
              <a:buNone/>
            </a:pPr>
            <a:r>
              <a:t/>
            </a:r>
            <a:endParaRPr sz="1600">
              <a:solidFill>
                <a:srgbClr val="222222"/>
              </a:solidFill>
              <a:highlight>
                <a:srgbClr val="FFFFFF"/>
              </a:highlight>
            </a:endParaRPr>
          </a:p>
        </p:txBody>
      </p:sp>
      <p:sp>
        <p:nvSpPr>
          <p:cNvPr id="93" name="Google Shape;93;p17"/>
          <p:cNvSpPr txBox="1"/>
          <p:nvPr/>
        </p:nvSpPr>
        <p:spPr>
          <a:xfrm>
            <a:off x="960425" y="1926000"/>
            <a:ext cx="3420000" cy="161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Space Grotesk Light"/>
                <a:ea typeface="Space Grotesk Light"/>
                <a:cs typeface="Space Grotesk Light"/>
                <a:sym typeface="Space Grotesk Light"/>
              </a:rPr>
              <a:t>Initially envisaged that 2?4&gt; </a:t>
            </a:r>
            <a:r>
              <a:rPr lang="en" sz="1200">
                <a:solidFill>
                  <a:schemeClr val="dk1"/>
                </a:solidFill>
                <a:latin typeface="Space Grotesk Light"/>
                <a:ea typeface="Space Grotesk Light"/>
                <a:cs typeface="Space Grotesk Light"/>
                <a:sym typeface="Space Grotesk Light"/>
              </a:rPr>
              <a:t>would be </a:t>
            </a:r>
            <a:br>
              <a:rPr lang="en" sz="1200">
                <a:solidFill>
                  <a:schemeClr val="dk1"/>
                </a:solidFill>
                <a:latin typeface="Space Grotesk Light"/>
                <a:ea typeface="Space Grotesk Light"/>
                <a:cs typeface="Space Grotesk Light"/>
                <a:sym typeface="Space Grotesk Light"/>
              </a:rPr>
            </a:br>
            <a:r>
              <a:rPr lang="en" sz="1200">
                <a:solidFill>
                  <a:schemeClr val="dk1"/>
                </a:solidFill>
                <a:latin typeface="Space Grotesk Light"/>
                <a:ea typeface="Space Grotesk Light"/>
                <a:cs typeface="Space Grotesk Light"/>
                <a:sym typeface="Space Grotesk Light"/>
              </a:rPr>
              <a:t>a substitute for work placement of 3rd level students in IADT. </a:t>
            </a:r>
            <a:r>
              <a:rPr lang="en" sz="1200">
                <a:solidFill>
                  <a:schemeClr val="dk1"/>
                </a:solidFill>
                <a:highlight>
                  <a:schemeClr val="lt1"/>
                </a:highlight>
                <a:latin typeface="Space Grotesk Light"/>
                <a:ea typeface="Space Grotesk Light"/>
                <a:cs typeface="Space Grotesk Light"/>
                <a:sym typeface="Space Grotesk Light"/>
              </a:rPr>
              <a:t>Delivered by lecturers with optional voluntary delivery from 3rd parties. </a:t>
            </a:r>
            <a:endParaRPr sz="1200">
              <a:solidFill>
                <a:schemeClr val="dk1"/>
              </a:solidFill>
              <a:latin typeface="Space Grotesk Light"/>
              <a:ea typeface="Space Grotesk Light"/>
              <a:cs typeface="Space Grotesk Light"/>
              <a:sym typeface="Space Grotesk Light"/>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highlight>
                  <a:schemeClr val="lt1"/>
                </a:highlight>
                <a:latin typeface="Space Grotesk Light"/>
                <a:ea typeface="Space Grotesk Light"/>
                <a:cs typeface="Space Grotesk Light"/>
                <a:sym typeface="Space Grotesk Light"/>
              </a:rPr>
              <a:t>The provision of education in custom studios, charrettes, modules, open workshops and experiments.</a:t>
            </a:r>
            <a:endParaRPr sz="1200"/>
          </a:p>
        </p:txBody>
      </p:sp>
      <p:sp>
        <p:nvSpPr>
          <p:cNvPr id="94" name="Google Shape;94;p17"/>
          <p:cNvSpPr txBox="1"/>
          <p:nvPr/>
        </p:nvSpPr>
        <p:spPr>
          <a:xfrm>
            <a:off x="960425" y="4749000"/>
            <a:ext cx="4229100" cy="517500"/>
          </a:xfrm>
          <a:prstGeom prst="rect">
            <a:avLst/>
          </a:prstGeom>
          <a:noFill/>
          <a:ln>
            <a:noFill/>
          </a:ln>
        </p:spPr>
        <p:txBody>
          <a:bodyPr anchorCtr="0" anchor="t" bIns="162000" lIns="0" spcFirstLastPara="1" rIns="91425" wrap="square" tIns="91425">
            <a:spAutoFit/>
          </a:bodyPr>
          <a:lstStyle/>
          <a:p>
            <a:pPr indent="0" lvl="0" marL="0" rtl="0" algn="l">
              <a:spcBef>
                <a:spcPts val="0"/>
              </a:spcBef>
              <a:spcAft>
                <a:spcPts val="0"/>
              </a:spcAft>
              <a:buClr>
                <a:schemeClr val="dk1"/>
              </a:buClr>
              <a:buSzPts val="1100"/>
              <a:buFont typeface="Arial"/>
              <a:buNone/>
            </a:pPr>
            <a:r>
              <a:rPr b="1" lang="en" sz="800">
                <a:solidFill>
                  <a:schemeClr val="dk1"/>
                </a:solidFill>
                <a:latin typeface="Space Grotesk"/>
                <a:ea typeface="Space Grotesk"/>
                <a:cs typeface="Space Grotesk"/>
                <a:sym typeface="Space Grotesk"/>
              </a:rPr>
              <a:t>2?4&gt;</a:t>
            </a:r>
            <a:r>
              <a:rPr lang="en" sz="800">
                <a:solidFill>
                  <a:schemeClr val="dk1"/>
                </a:solidFill>
                <a:latin typeface="Space Grotesk Light"/>
                <a:ea typeface="Space Grotesk Light"/>
                <a:cs typeface="Space Grotesk Light"/>
                <a:sym typeface="Space Grotesk Light"/>
              </a:rPr>
              <a:t> Concept Explainer Presentation</a:t>
            </a:r>
            <a:endParaRPr sz="900">
              <a:solidFill>
                <a:schemeClr val="dk1"/>
              </a:solidFill>
              <a:latin typeface="Space Grotesk Light"/>
              <a:ea typeface="Space Grotesk Light"/>
              <a:cs typeface="Space Grotesk Light"/>
              <a:sym typeface="Space Grotesk Light"/>
            </a:endParaRPr>
          </a:p>
          <a:p>
            <a:pPr indent="0" lvl="0" marL="0" rtl="0" algn="l">
              <a:spcBef>
                <a:spcPts val="0"/>
              </a:spcBef>
              <a:spcAft>
                <a:spcPts val="0"/>
              </a:spcAft>
              <a:buNone/>
            </a:pPr>
            <a:r>
              <a:t/>
            </a:r>
            <a:endParaRPr b="1" sz="900">
              <a:solidFill>
                <a:schemeClr val="dk1"/>
              </a:solidFill>
              <a:highlight>
                <a:schemeClr val="lt1"/>
              </a:highlight>
              <a:latin typeface="Space Grotesk"/>
              <a:ea typeface="Space Grotesk"/>
              <a:cs typeface="Space Grotesk"/>
              <a:sym typeface="Space Grotesk"/>
            </a:endParaRPr>
          </a:p>
        </p:txBody>
      </p:sp>
      <p:pic>
        <p:nvPicPr>
          <p:cNvPr id="95" name="Google Shape;95;p17"/>
          <p:cNvPicPr preferRelativeResize="0"/>
          <p:nvPr/>
        </p:nvPicPr>
        <p:blipFill>
          <a:blip r:embed="rId3">
            <a:alphaModFix amt="40000"/>
          </a:blip>
          <a:stretch>
            <a:fillRect/>
          </a:stretch>
        </p:blipFill>
        <p:spPr>
          <a:xfrm>
            <a:off x="3906000" y="-324000"/>
            <a:ext cx="8294400" cy="196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1200"/>
              </a:spcBef>
              <a:spcAft>
                <a:spcPts val="1200"/>
              </a:spcAft>
              <a:buNone/>
            </a:pPr>
            <a:r>
              <a:t/>
            </a:r>
            <a:endParaRPr/>
          </a:p>
        </p:txBody>
      </p:sp>
      <p:sp>
        <p:nvSpPr>
          <p:cNvPr id="101" name="Google Shape;101;p18"/>
          <p:cNvSpPr txBox="1"/>
          <p:nvPr/>
        </p:nvSpPr>
        <p:spPr>
          <a:xfrm>
            <a:off x="3060000" y="1926000"/>
            <a:ext cx="5772300" cy="2031900"/>
          </a:xfrm>
          <a:prstGeom prst="rect">
            <a:avLst/>
          </a:prstGeom>
          <a:noFill/>
          <a:ln>
            <a:noFill/>
          </a:ln>
        </p:spPr>
        <p:txBody>
          <a:bodyPr anchorCtr="0" anchor="t" bIns="0" lIns="0" spcFirstLastPara="1" rIns="0" wrap="square" tIns="0">
            <a:spAutoFit/>
          </a:bodyPr>
          <a:lstStyle/>
          <a:p>
            <a:pPr indent="-281199" lvl="0" marL="280799" rtl="0" algn="l">
              <a:lnSpc>
                <a:spcPct val="20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Produce solutions, strategy and argument. </a:t>
            </a:r>
            <a:endParaRPr sz="1200">
              <a:solidFill>
                <a:schemeClr val="dk1"/>
              </a:solidFill>
              <a:highlight>
                <a:schemeClr val="lt1"/>
              </a:highlight>
              <a:latin typeface="Space Grotesk Light"/>
              <a:ea typeface="Space Grotesk Light"/>
              <a:cs typeface="Space Grotesk Light"/>
              <a:sym typeface="Space Grotesk Light"/>
            </a:endParaRPr>
          </a:p>
          <a:p>
            <a:pPr indent="-281199" lvl="0" marL="280799" rtl="0" algn="l">
              <a:lnSpc>
                <a:spcPct val="20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Communications; Audio/video/data visualisation outputs </a:t>
            </a:r>
            <a:br>
              <a:rPr lang="en" sz="1200">
                <a:solidFill>
                  <a:schemeClr val="dk1"/>
                </a:solidFill>
                <a:highlight>
                  <a:schemeClr val="lt1"/>
                </a:highlight>
                <a:latin typeface="Space Grotesk Light"/>
                <a:ea typeface="Space Grotesk Light"/>
                <a:cs typeface="Space Grotesk Light"/>
                <a:sym typeface="Space Grotesk Light"/>
              </a:rPr>
            </a:br>
            <a:r>
              <a:rPr lang="en" sz="1200">
                <a:solidFill>
                  <a:schemeClr val="dk1"/>
                </a:solidFill>
                <a:highlight>
                  <a:schemeClr val="lt1"/>
                </a:highlight>
                <a:latin typeface="Space Grotesk Light"/>
                <a:ea typeface="Space Grotesk Light"/>
                <a:cs typeface="Space Grotesk Light"/>
                <a:sym typeface="Space Grotesk Light"/>
              </a:rPr>
              <a:t>to generate understanding and conversation. </a:t>
            </a:r>
            <a:endParaRPr sz="1200">
              <a:solidFill>
                <a:schemeClr val="dk1"/>
              </a:solidFill>
              <a:highlight>
                <a:schemeClr val="lt1"/>
              </a:highlight>
              <a:latin typeface="Space Grotesk Light"/>
              <a:ea typeface="Space Grotesk Light"/>
              <a:cs typeface="Space Grotesk Light"/>
              <a:sym typeface="Space Grotesk Light"/>
            </a:endParaRPr>
          </a:p>
          <a:p>
            <a:pPr indent="-281199" lvl="0" marL="280799" rtl="0" algn="l">
              <a:lnSpc>
                <a:spcPct val="20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Engagement &amp; outreach; The use of podcast platforms, </a:t>
            </a:r>
            <a:br>
              <a:rPr lang="en" sz="1200">
                <a:solidFill>
                  <a:schemeClr val="dk1"/>
                </a:solidFill>
                <a:highlight>
                  <a:schemeClr val="lt1"/>
                </a:highlight>
                <a:latin typeface="Space Grotesk Light"/>
                <a:ea typeface="Space Grotesk Light"/>
                <a:cs typeface="Space Grotesk Light"/>
                <a:sym typeface="Space Grotesk Light"/>
              </a:rPr>
            </a:br>
            <a:r>
              <a:rPr lang="en" sz="1200">
                <a:solidFill>
                  <a:schemeClr val="dk1"/>
                </a:solidFill>
                <a:highlight>
                  <a:schemeClr val="lt1"/>
                </a:highlight>
                <a:latin typeface="Space Grotesk Light"/>
                <a:ea typeface="Space Grotesk Light"/>
                <a:cs typeface="Space Grotesk Light"/>
                <a:sym typeface="Space Grotesk Light"/>
              </a:rPr>
              <a:t>seminars, workshops &amp; conferences in non academic spaces. </a:t>
            </a:r>
            <a:endParaRPr sz="1200">
              <a:solidFill>
                <a:schemeClr val="dk1"/>
              </a:solidFill>
              <a:highlight>
                <a:schemeClr val="lt1"/>
              </a:highlight>
              <a:latin typeface="Space Grotesk Light"/>
              <a:ea typeface="Space Grotesk Light"/>
              <a:cs typeface="Space Grotesk Light"/>
              <a:sym typeface="Space Grotesk Light"/>
            </a:endParaRPr>
          </a:p>
          <a:p>
            <a:pPr indent="-281199" lvl="0" marL="280799" rtl="0" algn="l">
              <a:lnSpc>
                <a:spcPct val="20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Partnerships with governance and Civil Service. </a:t>
            </a:r>
            <a:endParaRPr sz="1200">
              <a:solidFill>
                <a:schemeClr val="dk1"/>
              </a:solidFill>
              <a:highlight>
                <a:schemeClr val="lt1"/>
              </a:highlight>
              <a:latin typeface="Space Grotesk Light"/>
              <a:ea typeface="Space Grotesk Light"/>
              <a:cs typeface="Space Grotesk Light"/>
              <a:sym typeface="Space Grotesk Light"/>
            </a:endParaRPr>
          </a:p>
        </p:txBody>
      </p:sp>
      <p:sp>
        <p:nvSpPr>
          <p:cNvPr id="102" name="Google Shape;102;p18"/>
          <p:cNvSpPr txBox="1"/>
          <p:nvPr/>
        </p:nvSpPr>
        <p:spPr>
          <a:xfrm>
            <a:off x="3060000" y="1080000"/>
            <a:ext cx="30000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000">
                <a:solidFill>
                  <a:srgbClr val="999999"/>
                </a:solidFill>
                <a:latin typeface="Roboto Black"/>
                <a:ea typeface="Roboto Black"/>
                <a:cs typeface="Roboto Black"/>
                <a:sym typeface="Roboto Black"/>
              </a:rPr>
              <a:t>Outputs</a:t>
            </a:r>
            <a:r>
              <a:rPr lang="en" sz="2000">
                <a:solidFill>
                  <a:srgbClr val="999999"/>
                </a:solidFill>
                <a:highlight>
                  <a:schemeClr val="lt1"/>
                </a:highlight>
                <a:latin typeface="Roboto Black"/>
                <a:ea typeface="Roboto Black"/>
                <a:cs typeface="Roboto Black"/>
                <a:sym typeface="Roboto Black"/>
              </a:rPr>
              <a:t> of 2?4&gt;</a:t>
            </a:r>
            <a:endParaRPr sz="2000">
              <a:solidFill>
                <a:srgbClr val="999999"/>
              </a:solidFill>
              <a:latin typeface="Roboto Black"/>
              <a:ea typeface="Roboto Black"/>
              <a:cs typeface="Roboto Black"/>
              <a:sym typeface="Roboto Black"/>
            </a:endParaRPr>
          </a:p>
        </p:txBody>
      </p:sp>
      <p:pic>
        <p:nvPicPr>
          <p:cNvPr id="103" name="Google Shape;103;p18"/>
          <p:cNvPicPr preferRelativeResize="0"/>
          <p:nvPr/>
        </p:nvPicPr>
        <p:blipFill rotWithShape="1">
          <a:blip r:embed="rId3">
            <a:alphaModFix/>
          </a:blip>
          <a:srcRect b="0" l="22244" r="47433" t="0"/>
          <a:stretch/>
        </p:blipFill>
        <p:spPr>
          <a:xfrm>
            <a:off x="8" y="0"/>
            <a:ext cx="2339999"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1081025" y="1080000"/>
            <a:ext cx="2527500" cy="572700"/>
          </a:xfrm>
          <a:prstGeom prst="rect">
            <a:avLst/>
          </a:prstGeom>
        </p:spPr>
        <p:txBody>
          <a:bodyPr anchorCtr="0" anchor="t" bIns="0" lIns="0" spcFirstLastPara="1" rIns="0" wrap="square" tIns="0">
            <a:normAutofit/>
          </a:bodyPr>
          <a:lstStyle/>
          <a:p>
            <a:pPr indent="0" lvl="0" marL="0" rtl="0" algn="l">
              <a:spcBef>
                <a:spcPts val="0"/>
              </a:spcBef>
              <a:spcAft>
                <a:spcPts val="0"/>
              </a:spcAft>
              <a:buClr>
                <a:schemeClr val="dk1"/>
              </a:buClr>
              <a:buSzPts val="990"/>
              <a:buFont typeface="Arial"/>
              <a:buNone/>
            </a:pPr>
            <a:r>
              <a:rPr lang="en" sz="2020">
                <a:solidFill>
                  <a:srgbClr val="999999"/>
                </a:solidFill>
                <a:latin typeface="Roboto Black"/>
                <a:ea typeface="Roboto Black"/>
                <a:cs typeface="Roboto Black"/>
                <a:sym typeface="Roboto Black"/>
              </a:rPr>
              <a:t>Outcomes of 2?4&gt;</a:t>
            </a:r>
            <a:endParaRPr sz="2020">
              <a:solidFill>
                <a:srgbClr val="999999"/>
              </a:solidFill>
              <a:latin typeface="Roboto Black"/>
              <a:ea typeface="Roboto Black"/>
              <a:cs typeface="Roboto Black"/>
              <a:sym typeface="Roboto Black"/>
            </a:endParaRPr>
          </a:p>
        </p:txBody>
      </p:sp>
      <p:sp>
        <p:nvSpPr>
          <p:cNvPr id="109" name="Google Shape;109;p19"/>
          <p:cNvSpPr txBox="1"/>
          <p:nvPr>
            <p:ph idx="1" type="body"/>
          </p:nvPr>
        </p:nvSpPr>
        <p:spPr>
          <a:xfrm>
            <a:off x="4462975" y="1926000"/>
            <a:ext cx="3600000" cy="3773100"/>
          </a:xfrm>
          <a:prstGeom prst="rect">
            <a:avLst/>
          </a:prstGeom>
        </p:spPr>
        <p:txBody>
          <a:bodyPr anchorCtr="0" anchor="t" bIns="0" lIns="0" spcFirstLastPara="1" rIns="0" wrap="square" tIns="0">
            <a:noAutofit/>
          </a:bodyPr>
          <a:lstStyle/>
          <a:p>
            <a:pPr indent="-281199" lvl="0" marL="280799" rtl="0" algn="l">
              <a:lnSpc>
                <a:spcPct val="150000"/>
              </a:lnSpc>
              <a:spcBef>
                <a:spcPts val="0"/>
              </a:spcBef>
              <a:spcAft>
                <a:spcPts val="0"/>
              </a:spcAft>
              <a:buClr>
                <a:schemeClr val="dk1"/>
              </a:buClr>
              <a:buSzPts val="800"/>
              <a:buFont typeface="Space Grotesk Light"/>
              <a:buChar char="●"/>
            </a:pPr>
            <a:r>
              <a:rPr lang="en" sz="1200">
                <a:solidFill>
                  <a:schemeClr val="dk1"/>
                </a:solidFill>
                <a:highlight>
                  <a:srgbClr val="FFFFFF"/>
                </a:highlight>
                <a:latin typeface="Space Grotesk Light"/>
                <a:ea typeface="Space Grotesk Light"/>
                <a:cs typeface="Space Grotesk Light"/>
                <a:sym typeface="Space Grotesk Light"/>
              </a:rPr>
              <a:t>To create a rallying point, make pragmatic tools and research for change (Media regulation, democracy tools, deradicalisation tools. eg  weighted decision matrix)</a:t>
            </a:r>
            <a:endParaRPr sz="1200">
              <a:solidFill>
                <a:schemeClr val="dk1"/>
              </a:solidFill>
              <a:highlight>
                <a:srgbClr val="FFFFFF"/>
              </a:highlight>
              <a:latin typeface="Space Grotesk Light"/>
              <a:ea typeface="Space Grotesk Light"/>
              <a:cs typeface="Space Grotesk Light"/>
              <a:sym typeface="Space Grotesk Light"/>
            </a:endParaRPr>
          </a:p>
          <a:p>
            <a:pPr indent="-281199" lvl="0" marL="280799" rtl="0" algn="l">
              <a:lnSpc>
                <a:spcPct val="150000"/>
              </a:lnSpc>
              <a:spcBef>
                <a:spcPts val="0"/>
              </a:spcBef>
              <a:spcAft>
                <a:spcPts val="0"/>
              </a:spcAft>
              <a:buClr>
                <a:schemeClr val="dk1"/>
              </a:buClr>
              <a:buSzPts val="800"/>
              <a:buFont typeface="Space Grotesk Light"/>
              <a:buChar char="●"/>
            </a:pPr>
            <a:r>
              <a:rPr lang="en" sz="1200">
                <a:solidFill>
                  <a:schemeClr val="dk1"/>
                </a:solidFill>
                <a:highlight>
                  <a:srgbClr val="FFFFFF"/>
                </a:highlight>
                <a:latin typeface="Space Grotesk Light"/>
                <a:ea typeface="Space Grotesk Light"/>
                <a:cs typeface="Space Grotesk Light"/>
                <a:sym typeface="Space Grotesk Light"/>
              </a:rPr>
              <a:t>Become a resource for others in terms of sharing 3rd party (open source) resources and through the generation of pragmatic 2?4&gt; research tools. </a:t>
            </a:r>
            <a:endParaRPr sz="1200">
              <a:solidFill>
                <a:schemeClr val="dk1"/>
              </a:solidFill>
              <a:latin typeface="Space Grotesk Light"/>
              <a:ea typeface="Space Grotesk Light"/>
              <a:cs typeface="Space Grotesk Light"/>
              <a:sym typeface="Space Grotesk Light"/>
            </a:endParaRPr>
          </a:p>
        </p:txBody>
      </p:sp>
      <p:sp>
        <p:nvSpPr>
          <p:cNvPr id="110" name="Google Shape;110;p19"/>
          <p:cNvSpPr txBox="1"/>
          <p:nvPr/>
        </p:nvSpPr>
        <p:spPr>
          <a:xfrm>
            <a:off x="1081025" y="1926000"/>
            <a:ext cx="3600000" cy="1847100"/>
          </a:xfrm>
          <a:prstGeom prst="rect">
            <a:avLst/>
          </a:prstGeom>
          <a:noFill/>
          <a:ln>
            <a:noFill/>
          </a:ln>
        </p:spPr>
        <p:txBody>
          <a:bodyPr anchorCtr="0" anchor="t" bIns="0" lIns="0" spcFirstLastPara="1" rIns="0" wrap="square" tIns="0">
            <a:spAutoFit/>
          </a:bodyPr>
          <a:lstStyle/>
          <a:p>
            <a:pPr indent="-281199" lvl="0" marL="280799" rtl="0" algn="l">
              <a:lnSpc>
                <a:spcPct val="20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To build awareness of the issue</a:t>
            </a:r>
            <a:endParaRPr sz="1200">
              <a:solidFill>
                <a:schemeClr val="dk1"/>
              </a:solidFill>
              <a:highlight>
                <a:schemeClr val="lt1"/>
              </a:highlight>
              <a:latin typeface="Space Grotesk Light"/>
              <a:ea typeface="Space Grotesk Light"/>
              <a:cs typeface="Space Grotesk Light"/>
              <a:sym typeface="Space Grotesk Light"/>
            </a:endParaRPr>
          </a:p>
          <a:p>
            <a:pPr indent="-281199" lvl="0" marL="280799" rtl="0" algn="l">
              <a:lnSpc>
                <a:spcPct val="20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To build momentum for change </a:t>
            </a:r>
            <a:endParaRPr sz="1200">
              <a:solidFill>
                <a:schemeClr val="dk1"/>
              </a:solidFill>
              <a:highlight>
                <a:schemeClr val="lt1"/>
              </a:highlight>
              <a:latin typeface="Space Grotesk Light"/>
              <a:ea typeface="Space Grotesk Light"/>
              <a:cs typeface="Space Grotesk Light"/>
              <a:sym typeface="Space Grotesk Light"/>
            </a:endParaRPr>
          </a:p>
          <a:p>
            <a:pPr indent="-281199" lvl="0" marL="280799" rtl="0" algn="l">
              <a:lnSpc>
                <a:spcPct val="20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Facilitate conversation &amp; debate</a:t>
            </a:r>
            <a:endParaRPr sz="1200">
              <a:solidFill>
                <a:schemeClr val="dk1"/>
              </a:solidFill>
              <a:highlight>
                <a:schemeClr val="lt1"/>
              </a:highlight>
              <a:latin typeface="Space Grotesk Light"/>
              <a:ea typeface="Space Grotesk Light"/>
              <a:cs typeface="Space Grotesk Light"/>
              <a:sym typeface="Space Grotesk Light"/>
            </a:endParaRPr>
          </a:p>
          <a:p>
            <a:pPr indent="-281199" lvl="0" marL="280799" rtl="0" algn="l">
              <a:lnSpc>
                <a:spcPct val="150000"/>
              </a:lnSpc>
              <a:spcBef>
                <a:spcPts val="0"/>
              </a:spcBef>
              <a:spcAft>
                <a:spcPts val="0"/>
              </a:spcAft>
              <a:buClr>
                <a:schemeClr val="dk1"/>
              </a:buClr>
              <a:buSzPts val="800"/>
              <a:buFont typeface="Space Grotesk Light"/>
              <a:buChar char="●"/>
            </a:pPr>
            <a:r>
              <a:rPr lang="en" sz="1200">
                <a:solidFill>
                  <a:schemeClr val="dk1"/>
                </a:solidFill>
                <a:highlight>
                  <a:schemeClr val="lt1"/>
                </a:highlight>
                <a:latin typeface="Space Grotesk Light"/>
                <a:ea typeface="Space Grotesk Light"/>
                <a:cs typeface="Space Grotesk Light"/>
                <a:sym typeface="Space Grotesk Light"/>
              </a:rPr>
              <a:t>To advocate for better decision </a:t>
            </a:r>
            <a:br>
              <a:rPr lang="en" sz="1200">
                <a:solidFill>
                  <a:schemeClr val="dk1"/>
                </a:solidFill>
                <a:highlight>
                  <a:schemeClr val="lt1"/>
                </a:highlight>
                <a:latin typeface="Space Grotesk Light"/>
                <a:ea typeface="Space Grotesk Light"/>
                <a:cs typeface="Space Grotesk Light"/>
                <a:sym typeface="Space Grotesk Light"/>
              </a:rPr>
            </a:br>
            <a:r>
              <a:rPr lang="en" sz="1200">
                <a:solidFill>
                  <a:schemeClr val="dk1"/>
                </a:solidFill>
                <a:highlight>
                  <a:schemeClr val="lt1"/>
                </a:highlight>
                <a:latin typeface="Space Grotesk Light"/>
                <a:ea typeface="Space Grotesk Light"/>
                <a:cs typeface="Space Grotesk Light"/>
                <a:sym typeface="Space Grotesk Light"/>
              </a:rPr>
              <a:t>making (for the well being of our </a:t>
            </a:r>
            <a:br>
              <a:rPr lang="en" sz="1200">
                <a:solidFill>
                  <a:schemeClr val="dk1"/>
                </a:solidFill>
                <a:highlight>
                  <a:schemeClr val="lt1"/>
                </a:highlight>
                <a:latin typeface="Space Grotesk Light"/>
                <a:ea typeface="Space Grotesk Light"/>
                <a:cs typeface="Space Grotesk Light"/>
                <a:sym typeface="Space Grotesk Light"/>
              </a:rPr>
            </a:br>
            <a:r>
              <a:rPr lang="en" sz="1200">
                <a:solidFill>
                  <a:schemeClr val="dk1"/>
                </a:solidFill>
                <a:highlight>
                  <a:schemeClr val="lt1"/>
                </a:highlight>
                <a:latin typeface="Space Grotesk Light"/>
                <a:ea typeface="Space Grotesk Light"/>
                <a:cs typeface="Space Grotesk Light"/>
                <a:sym typeface="Space Grotesk Light"/>
              </a:rPr>
              <a:t>living systems and our lives within it)</a:t>
            </a:r>
            <a:endParaRPr sz="1200"/>
          </a:p>
        </p:txBody>
      </p:sp>
      <p:sp>
        <p:nvSpPr>
          <p:cNvPr id="111" name="Google Shape;111;p19"/>
          <p:cNvSpPr txBox="1"/>
          <p:nvPr/>
        </p:nvSpPr>
        <p:spPr>
          <a:xfrm>
            <a:off x="1081025" y="4749000"/>
            <a:ext cx="4229100" cy="517500"/>
          </a:xfrm>
          <a:prstGeom prst="rect">
            <a:avLst/>
          </a:prstGeom>
          <a:noFill/>
          <a:ln>
            <a:noFill/>
          </a:ln>
        </p:spPr>
        <p:txBody>
          <a:bodyPr anchorCtr="0" anchor="t" bIns="162000" lIns="0" spcFirstLastPara="1" rIns="91425" wrap="square" tIns="91425">
            <a:spAutoFit/>
          </a:bodyPr>
          <a:lstStyle/>
          <a:p>
            <a:pPr indent="0" lvl="0" marL="0" rtl="0" algn="l">
              <a:spcBef>
                <a:spcPts val="0"/>
              </a:spcBef>
              <a:spcAft>
                <a:spcPts val="0"/>
              </a:spcAft>
              <a:buClr>
                <a:schemeClr val="dk1"/>
              </a:buClr>
              <a:buSzPts val="1100"/>
              <a:buFont typeface="Arial"/>
              <a:buNone/>
            </a:pPr>
            <a:r>
              <a:rPr b="1" lang="en" sz="800">
                <a:solidFill>
                  <a:schemeClr val="dk1"/>
                </a:solidFill>
                <a:latin typeface="Space Grotesk"/>
                <a:ea typeface="Space Grotesk"/>
                <a:cs typeface="Space Grotesk"/>
                <a:sym typeface="Space Grotesk"/>
              </a:rPr>
              <a:t>2?4&gt;</a:t>
            </a:r>
            <a:r>
              <a:rPr lang="en" sz="800">
                <a:solidFill>
                  <a:schemeClr val="dk1"/>
                </a:solidFill>
                <a:latin typeface="Space Grotesk Light"/>
                <a:ea typeface="Space Grotesk Light"/>
                <a:cs typeface="Space Grotesk Light"/>
                <a:sym typeface="Space Grotesk Light"/>
              </a:rPr>
              <a:t> Concept Explainer Presentation</a:t>
            </a:r>
            <a:endParaRPr sz="900">
              <a:solidFill>
                <a:schemeClr val="dk1"/>
              </a:solidFill>
              <a:latin typeface="Space Grotesk Light"/>
              <a:ea typeface="Space Grotesk Light"/>
              <a:cs typeface="Space Grotesk Light"/>
              <a:sym typeface="Space Grotesk Light"/>
            </a:endParaRPr>
          </a:p>
          <a:p>
            <a:pPr indent="0" lvl="0" marL="0" rtl="0" algn="l">
              <a:spcBef>
                <a:spcPts val="0"/>
              </a:spcBef>
              <a:spcAft>
                <a:spcPts val="0"/>
              </a:spcAft>
              <a:buNone/>
            </a:pPr>
            <a:r>
              <a:t/>
            </a:r>
            <a:endParaRPr b="1" sz="900">
              <a:solidFill>
                <a:schemeClr val="dk1"/>
              </a:solidFill>
              <a:highlight>
                <a:schemeClr val="lt1"/>
              </a:highlight>
              <a:latin typeface="Space Grotesk"/>
              <a:ea typeface="Space Grotesk"/>
              <a:cs typeface="Space Grotesk"/>
              <a:sym typeface="Space Grotesk"/>
            </a:endParaRPr>
          </a:p>
        </p:txBody>
      </p:sp>
      <p:pic>
        <p:nvPicPr>
          <p:cNvPr id="112" name="Google Shape;112;p19"/>
          <p:cNvPicPr preferRelativeResize="0"/>
          <p:nvPr/>
        </p:nvPicPr>
        <p:blipFill>
          <a:blip r:embed="rId3">
            <a:alphaModFix amt="40000"/>
          </a:blip>
          <a:stretch>
            <a:fillRect/>
          </a:stretch>
        </p:blipFill>
        <p:spPr>
          <a:xfrm>
            <a:off x="3906000" y="-324000"/>
            <a:ext cx="8294400" cy="196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nvSpPr>
        <p:spPr>
          <a:xfrm>
            <a:off x="1472350" y="1205275"/>
            <a:ext cx="26880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rgbClr val="FFFFFF"/>
                </a:solidFill>
                <a:latin typeface="Space Grotesk"/>
                <a:ea typeface="Space Grotesk"/>
                <a:cs typeface="Space Grotesk"/>
                <a:sym typeface="Space Grotesk"/>
              </a:rPr>
              <a:t>Thank you</a:t>
            </a:r>
            <a:endParaRPr b="1" sz="3500">
              <a:solidFill>
                <a:srgbClr val="FFFFFF"/>
              </a:solidFill>
              <a:latin typeface="Space Grotesk"/>
              <a:ea typeface="Space Grotesk"/>
              <a:cs typeface="Space Grotesk"/>
              <a:sym typeface="Space Grotesk"/>
            </a:endParaRPr>
          </a:p>
        </p:txBody>
      </p:sp>
      <p:sp>
        <p:nvSpPr>
          <p:cNvPr id="119" name="Google Shape;119;p20"/>
          <p:cNvSpPr txBox="1"/>
          <p:nvPr/>
        </p:nvSpPr>
        <p:spPr>
          <a:xfrm>
            <a:off x="1529750" y="1963663"/>
            <a:ext cx="3823500" cy="1178700"/>
          </a:xfrm>
          <a:prstGeom prst="rect">
            <a:avLst/>
          </a:prstGeom>
          <a:noFill/>
          <a:ln>
            <a:noFill/>
          </a:ln>
        </p:spPr>
        <p:txBody>
          <a:bodyPr anchorCtr="0" anchor="t" bIns="91425" lIns="91425" spcFirstLastPara="1" rIns="91425" wrap="square" tIns="91425">
            <a:spAutoFit/>
          </a:bodyPr>
          <a:lstStyle/>
          <a:p>
            <a:pPr indent="-153499" lvl="0" marL="63500" rtl="0" algn="l">
              <a:spcBef>
                <a:spcPts val="0"/>
              </a:spcBef>
              <a:spcAft>
                <a:spcPts val="0"/>
              </a:spcAft>
              <a:buNone/>
            </a:pPr>
            <a:r>
              <a:rPr lang="en" sz="1050">
                <a:solidFill>
                  <a:srgbClr val="FFFFFF"/>
                </a:solidFill>
                <a:latin typeface="Space Grotesk Light"/>
                <a:ea typeface="Space Grotesk Light"/>
                <a:cs typeface="Space Grotesk Light"/>
                <a:sym typeface="Space Grotesk Light"/>
              </a:rPr>
              <a:t>For more information contact: </a:t>
            </a:r>
            <a:endParaRPr sz="1050">
              <a:solidFill>
                <a:srgbClr val="FFFFFF"/>
              </a:solidFill>
              <a:latin typeface="Space Grotesk Light"/>
              <a:ea typeface="Space Grotesk Light"/>
              <a:cs typeface="Space Grotesk Light"/>
              <a:sym typeface="Space Grotesk Light"/>
            </a:endParaRPr>
          </a:p>
          <a:p>
            <a:pPr indent="-153499" lvl="0" marL="63500" rtl="0" algn="l">
              <a:spcBef>
                <a:spcPts val="0"/>
              </a:spcBef>
              <a:spcAft>
                <a:spcPts val="0"/>
              </a:spcAft>
              <a:buNone/>
            </a:pPr>
            <a:r>
              <a:t/>
            </a:r>
            <a:endParaRPr sz="1050">
              <a:solidFill>
                <a:srgbClr val="FFFFFF"/>
              </a:solidFill>
              <a:latin typeface="Space Grotesk Light"/>
              <a:ea typeface="Space Grotesk Light"/>
              <a:cs typeface="Space Grotesk Light"/>
              <a:sym typeface="Space Grotesk Light"/>
            </a:endParaRPr>
          </a:p>
          <a:p>
            <a:pPr indent="-153499" lvl="0" marL="63500" rtl="0" algn="l">
              <a:spcBef>
                <a:spcPts val="0"/>
              </a:spcBef>
              <a:spcAft>
                <a:spcPts val="0"/>
              </a:spcAft>
              <a:buNone/>
            </a:pPr>
            <a:r>
              <a:rPr lang="en" sz="1050">
                <a:solidFill>
                  <a:srgbClr val="FFFFFF"/>
                </a:solidFill>
                <a:latin typeface="Space Grotesk SemiBold"/>
                <a:ea typeface="Space Grotesk SemiBold"/>
                <a:cs typeface="Space Grotesk SemiBold"/>
                <a:sym typeface="Space Grotesk SemiBold"/>
              </a:rPr>
              <a:t>Peter Evers</a:t>
            </a:r>
            <a:endParaRPr sz="1050">
              <a:solidFill>
                <a:srgbClr val="FFFFFF"/>
              </a:solidFill>
              <a:latin typeface="Space Grotesk SemiBold"/>
              <a:ea typeface="Space Grotesk SemiBold"/>
              <a:cs typeface="Space Grotesk SemiBold"/>
              <a:sym typeface="Space Grotesk SemiBold"/>
            </a:endParaRPr>
          </a:p>
          <a:p>
            <a:pPr indent="-153499" lvl="0" marL="63500" rtl="0" algn="l">
              <a:spcBef>
                <a:spcPts val="0"/>
              </a:spcBef>
              <a:spcAft>
                <a:spcPts val="0"/>
              </a:spcAft>
              <a:buNone/>
            </a:pPr>
            <a:r>
              <a:t/>
            </a:r>
            <a:endParaRPr sz="1050">
              <a:solidFill>
                <a:srgbClr val="FFFFFF"/>
              </a:solidFill>
              <a:latin typeface="Space Grotesk Light"/>
              <a:ea typeface="Space Grotesk Light"/>
              <a:cs typeface="Space Grotesk Light"/>
              <a:sym typeface="Space Grotesk Light"/>
            </a:endParaRPr>
          </a:p>
          <a:p>
            <a:pPr indent="-153499" lvl="0" marL="63500" rtl="0" algn="l">
              <a:lnSpc>
                <a:spcPct val="115000"/>
              </a:lnSpc>
              <a:spcBef>
                <a:spcPts val="0"/>
              </a:spcBef>
              <a:spcAft>
                <a:spcPts val="0"/>
              </a:spcAft>
              <a:buNone/>
            </a:pPr>
            <a:r>
              <a:rPr lang="en" sz="1050">
                <a:solidFill>
                  <a:srgbClr val="FFFFFF"/>
                </a:solidFill>
                <a:latin typeface="Space Grotesk SemiBold"/>
                <a:ea typeface="Space Grotesk SemiBold"/>
                <a:cs typeface="Space Grotesk SemiBold"/>
                <a:sym typeface="Space Grotesk SemiBold"/>
              </a:rPr>
              <a:t>T:</a:t>
            </a:r>
            <a:r>
              <a:rPr lang="en" sz="1050">
                <a:solidFill>
                  <a:srgbClr val="FFFFFF"/>
                </a:solidFill>
                <a:latin typeface="Space Grotesk Light"/>
                <a:ea typeface="Space Grotesk Light"/>
                <a:cs typeface="Space Grotesk Light"/>
                <a:sym typeface="Space Grotesk Light"/>
              </a:rPr>
              <a:t> 00 353 86 8581 921</a:t>
            </a:r>
            <a:endParaRPr sz="1050">
              <a:solidFill>
                <a:srgbClr val="FFFFFF"/>
              </a:solidFill>
              <a:latin typeface="Space Grotesk Light"/>
              <a:ea typeface="Space Grotesk Light"/>
              <a:cs typeface="Space Grotesk Light"/>
              <a:sym typeface="Space Grotesk Light"/>
            </a:endParaRPr>
          </a:p>
          <a:p>
            <a:pPr indent="-153499" lvl="0" marL="63500" rtl="0" algn="l">
              <a:lnSpc>
                <a:spcPct val="115000"/>
              </a:lnSpc>
              <a:spcBef>
                <a:spcPts val="0"/>
              </a:spcBef>
              <a:spcAft>
                <a:spcPts val="0"/>
              </a:spcAft>
              <a:buNone/>
            </a:pPr>
            <a:r>
              <a:rPr lang="en" sz="1050">
                <a:solidFill>
                  <a:srgbClr val="FFFFFF"/>
                </a:solidFill>
                <a:latin typeface="Space Grotesk SemiBold"/>
                <a:ea typeface="Space Grotesk SemiBold"/>
                <a:cs typeface="Space Grotesk SemiBold"/>
                <a:sym typeface="Space Grotesk SemiBold"/>
              </a:rPr>
              <a:t>E:</a:t>
            </a:r>
            <a:r>
              <a:rPr lang="en" sz="1050">
                <a:solidFill>
                  <a:srgbClr val="FFFFFF"/>
                </a:solidFill>
                <a:latin typeface="Space Grotesk Light"/>
                <a:ea typeface="Space Grotesk Light"/>
                <a:cs typeface="Space Grotesk Light"/>
                <a:sym typeface="Space Grotesk Light"/>
              </a:rPr>
              <a:t> Peter.Evers@iadt.ie</a:t>
            </a:r>
            <a:endParaRPr sz="1350">
              <a:solidFill>
                <a:srgbClr val="000000"/>
              </a:solidFill>
              <a:latin typeface="Space Grotesk Light"/>
              <a:ea typeface="Space Grotesk Light"/>
              <a:cs typeface="Space Grotesk Light"/>
              <a:sym typeface="Space Grotesk Light"/>
            </a:endParaRPr>
          </a:p>
        </p:txBody>
      </p:sp>
      <p:pic>
        <p:nvPicPr>
          <p:cNvPr id="120" name="Google Shape;120;p20"/>
          <p:cNvPicPr preferRelativeResize="0"/>
          <p:nvPr/>
        </p:nvPicPr>
        <p:blipFill>
          <a:blip r:embed="rId3">
            <a:alphaModFix/>
          </a:blip>
          <a:stretch>
            <a:fillRect/>
          </a:stretch>
        </p:blipFill>
        <p:spPr>
          <a:xfrm>
            <a:off x="4581225" y="-79412"/>
            <a:ext cx="7647227" cy="4869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